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8" r:id="rId3"/>
    <p:sldId id="270" r:id="rId4"/>
    <p:sldId id="271" r:id="rId5"/>
    <p:sldId id="272" r:id="rId6"/>
    <p:sldId id="273" r:id="rId7"/>
    <p:sldId id="274" r:id="rId8"/>
    <p:sldId id="275" r:id="rId9"/>
    <p:sldId id="276"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65416" autoAdjust="0"/>
  </p:normalViewPr>
  <p:slideViewPr>
    <p:cSldViewPr>
      <p:cViewPr varScale="1">
        <p:scale>
          <a:sx n="69" d="100"/>
          <a:sy n="69" d="100"/>
        </p:scale>
        <p:origin x="-58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D51B85-0C5B-4A88-BA95-232C07367510}" type="datetimeFigureOut">
              <a:rPr lang="en-US" smtClean="0"/>
              <a:pPr/>
              <a:t>9/23/2011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AEB3D8-08E9-4A58-9F86-98D971E7B2D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presentation</a:t>
            </a:r>
            <a:r>
              <a:rPr lang="en-US" baseline="0" dirty="0" smtClean="0"/>
              <a:t> #4 in the </a:t>
            </a:r>
            <a:r>
              <a:rPr lang="en-US" dirty="0" smtClean="0"/>
              <a:t>US</a:t>
            </a:r>
            <a:r>
              <a:rPr lang="en-US" baseline="0" dirty="0" smtClean="0"/>
              <a:t> Army War Colleges Department of Distance Education effective writing series.  This presentation will provide an overview on techniques for drafting papers.  As with many techniques students us, this presentation will provide a technique which might be useful in your paper drafting process.</a:t>
            </a:r>
          </a:p>
          <a:p>
            <a:endParaRPr lang="en-US" baseline="0" dirty="0" smtClean="0"/>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83AEB3D8-08E9-4A58-9F86-98D971E7B2D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100" baseline="0" dirty="0" smtClean="0"/>
              <a:t>Now a quick review and recap of our presentation.  (click) We have read the evaluative requirement instructions again, ensuring we have captured what the course author is requiring; (click) we have set our Microsoft word program to review grammar and style; (click) we have set our Microsoft word program to use endnotes; (click) completed our </a:t>
            </a:r>
            <a:r>
              <a:rPr lang="en-US" sz="1100" dirty="0" smtClean="0"/>
              <a:t>outline; and (click) completed our draft paper.  </a:t>
            </a:r>
            <a:endParaRPr lang="en-US" sz="1100" baseline="0" dirty="0" smtClean="0"/>
          </a:p>
          <a:p>
            <a:endParaRPr lang="en-US" sz="1100" baseline="0" dirty="0" smtClean="0"/>
          </a:p>
          <a:p>
            <a:r>
              <a:rPr lang="en-US" sz="1100" baseline="0" dirty="0" smtClean="0"/>
              <a:t>Regarding our draft paper, we have an (click) introduction covering the evaluative requirements, (click) a main body usually with two or more key ideas which provide substantive analysis on the evaluative requirements; and a (click) closing which briefly recaps our conclusion.  If you were keeping the word count, we are at 550 words.  Remember we have a + or – 10% from 500 words.  This means our paper must be at least 450 words and no more than 550 words.  We are good to go.  Failure to met the word count standard will affect your overall paper evaluation.</a:t>
            </a:r>
          </a:p>
          <a:p>
            <a:endParaRPr lang="en-US" sz="1100" baseline="0" dirty="0" smtClean="0"/>
          </a:p>
          <a:p>
            <a:r>
              <a:rPr lang="en-US" sz="1100" baseline="0" dirty="0" smtClean="0"/>
              <a:t>Lastly, we need to remember that all DDE papers are evaluated on Content; Organization; and Style (refer back to the DDE Communicative Arts Directive).  Content carries the most weight therefore; make sure you address all of the evaluative requirements and provide substantive analysis.</a:t>
            </a:r>
          </a:p>
          <a:p>
            <a:endParaRPr lang="en-US" sz="1100" baseline="0" dirty="0" smtClean="0"/>
          </a:p>
          <a:p>
            <a:r>
              <a:rPr lang="en-US" sz="1100" baseline="0" dirty="0" smtClean="0"/>
              <a:t>This concludes the presentation.  Good luck during your next two years of study at the US Army War College’s Department of Distance Education program. </a:t>
            </a:r>
          </a:p>
        </p:txBody>
      </p:sp>
      <p:sp>
        <p:nvSpPr>
          <p:cNvPr id="4" name="Slide Number Placeholder 3"/>
          <p:cNvSpPr>
            <a:spLocks noGrp="1"/>
          </p:cNvSpPr>
          <p:nvPr>
            <p:ph type="sldNum" sz="quarter" idx="10"/>
          </p:nvPr>
        </p:nvSpPr>
        <p:spPr/>
        <p:txBody>
          <a:bodyPr/>
          <a:lstStyle/>
          <a:p>
            <a:fld id="{83AEB3D8-08E9-4A58-9F86-98D971E7B2D8}" type="slidenum">
              <a:rPr lang="en-US" smtClean="0"/>
              <a:pPr/>
              <a:t>10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many on-line references</a:t>
            </a:r>
            <a:r>
              <a:rPr lang="en-US" baseline="0" dirty="0" smtClean="0"/>
              <a:t> students can use to better understanding outlines.  For this presentation, these three on-line references were used to better explain topics. </a:t>
            </a:r>
          </a:p>
          <a:p>
            <a:endParaRPr lang="en-US" baseline="0" dirty="0" smtClean="0"/>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83AEB3D8-08E9-4A58-9F86-98D971E7B2D8}"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a:t>
            </a:r>
            <a:r>
              <a:rPr lang="en-US" baseline="0" dirty="0" smtClean="0"/>
              <a:t> beginning your work on drafting your paper, there are a few steps which are required in preparation.  Step one, (click) read the evaluative requirement instructions again ensuring you have captured what the course author is requiring.  Step two, (click) set your Microsoft word program to review grammar and style.  This was discussed in the Effective Writing presentation #3.  Step three, (click) set your Microsoft word program to use endnotes.  This will save you time down the road if you move one cited sentence to another part of your paper as the order of citations will automatically correct in the endnotes depending on where you move the sentence.  Step four, (click) complete your outline.  This will save you time as well as ensure you capture the specific requirements spelled out in the evaluative requirements section.  And step five, (click) we begin drafting our paper.</a:t>
            </a:r>
          </a:p>
          <a:p>
            <a:endParaRPr lang="en-US" baseline="0" dirty="0" smtClean="0"/>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83AEB3D8-08E9-4A58-9F86-98D971E7B2D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50" dirty="0" smtClean="0"/>
              <a:t>(click) We</a:t>
            </a:r>
            <a:r>
              <a:rPr lang="en-US" sz="1050" baseline="0" dirty="0" smtClean="0"/>
              <a:t> understand the purpose behind the introduction  paragraph is to provide a “brief” introduction on what you will be writing about.  Remember, (click) as a minimum, we want to capture the evaluative requirements.  We do not need to explain, defend, or add evidence in the introduction paragraph.  A technique might be to annotate the type of essay you are writing along with the Key Ideas (our evaluative requirements).  Remember, brevity is key to a good introduction paragraph especially when our requirement is a 500 word essay.  (click)</a:t>
            </a:r>
          </a:p>
          <a:p>
            <a:endParaRPr lang="en-US" sz="1050" baseline="0" dirty="0" smtClean="0"/>
          </a:p>
          <a:p>
            <a:r>
              <a:rPr lang="en-US" sz="1050" baseline="0" dirty="0" smtClean="0"/>
              <a:t>Lets review two examples of an Introduction paragraph:</a:t>
            </a:r>
          </a:p>
          <a:p>
            <a:endParaRPr lang="en-US" sz="1050" baseline="0" dirty="0" smtClean="0"/>
          </a:p>
          <a:p>
            <a:r>
              <a:rPr lang="en-US" sz="1050" baseline="0" dirty="0" smtClean="0"/>
              <a:t>(click) Example 1 contains 49 words but I excluded the authors names.</a:t>
            </a:r>
          </a:p>
          <a:p>
            <a:endParaRPr lang="en-US" sz="1050" baseline="0" dirty="0" smtClean="0"/>
          </a:p>
          <a:p>
            <a:r>
              <a:rPr lang="en-US" sz="1050" baseline="0" dirty="0" smtClean="0"/>
              <a:t>(click) Example 2 contains 62 words and I included the names of the article authors.  </a:t>
            </a:r>
          </a:p>
          <a:p>
            <a:endParaRPr lang="en-US" sz="1050" baseline="0" dirty="0" smtClean="0"/>
          </a:p>
          <a:p>
            <a:r>
              <a:rPr lang="en-US" sz="1050" baseline="0" dirty="0" smtClean="0"/>
              <a:t>Notice that both paragraphs tells the reader the type of essay and covers the key ideas which match the evaluated requirement description.  Short, concise, and to the point.  A general rule regarding the number of words in introduction paragraphs is between 10-12% of your total word count requirement for your paper.  In this case, our total word count is 500 words and therefore, we should strive for 50 to 60 words in the introduction paragraph.  If you are a word or two under or over this rule, don’t sweat it.  However, when you start reaching 15% (75 words in this case), you may want to reword your paragraph.  This rule goes for the conclusion paragraph as well.   </a:t>
            </a:r>
          </a:p>
          <a:p>
            <a:endParaRPr lang="en-US" sz="1050" baseline="0" dirty="0" smtClean="0"/>
          </a:p>
          <a:p>
            <a:r>
              <a:rPr lang="en-US" sz="1050" baseline="0" dirty="0" smtClean="0"/>
              <a:t>One last point to remember. As a general rule, many resources recommend 5 sentences in a paragraph.  In this example we have three sentences.  The evaluators here at the US Army War College are more concerned that you will be answering the essay questions in a logical method and therefore, your introduction paragraph should be direct and to the point.  Your introduction paragraph will indicate to the evaluator, that you understood the question(s) and if you can do this in three sentences versus five, that will be good enough.</a:t>
            </a:r>
          </a:p>
          <a:p>
            <a:endParaRPr lang="en-US" sz="1050" baseline="0" dirty="0" smtClean="0"/>
          </a:p>
          <a:p>
            <a:r>
              <a:rPr lang="en-US" sz="1050" baseline="0" dirty="0" smtClean="0"/>
              <a:t>Next Slide</a:t>
            </a:r>
          </a:p>
          <a:p>
            <a:endParaRPr lang="en-US" baseline="0" dirty="0" smtClean="0"/>
          </a:p>
          <a:p>
            <a:endParaRPr lang="en-US" baseline="0" dirty="0" smtClean="0"/>
          </a:p>
          <a:p>
            <a:endParaRPr lang="en-US" baseline="0" dirty="0" smtClean="0"/>
          </a:p>
          <a:p>
            <a:endParaRPr lang="en-US" baseline="0" dirty="0" smtClean="0"/>
          </a:p>
          <a:p>
            <a:r>
              <a:rPr lang="en-US" baseline="0" dirty="0" smtClean="0"/>
              <a:t>  </a:t>
            </a:r>
          </a:p>
        </p:txBody>
      </p:sp>
      <p:sp>
        <p:nvSpPr>
          <p:cNvPr id="4" name="Slide Number Placeholder 3"/>
          <p:cNvSpPr>
            <a:spLocks noGrp="1"/>
          </p:cNvSpPr>
          <p:nvPr>
            <p:ph type="sldNum" sz="quarter" idx="10"/>
          </p:nvPr>
        </p:nvSpPr>
        <p:spPr/>
        <p:txBody>
          <a:bodyPr/>
          <a:lstStyle/>
          <a:p>
            <a:fld id="{83AEB3D8-08E9-4A58-9F86-98D971E7B2D8}"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we have our introduction,</a:t>
            </a:r>
            <a:r>
              <a:rPr lang="en-US" baseline="0" dirty="0" smtClean="0"/>
              <a:t> we begin our (click) main body which contains our (click) three key ideas as depicted on our outline.  We want to make sure we (click) provide analysis and evidence supporting our Key Ideas, and conclude with a (click) transition sentence leading into the next paragraph. </a:t>
            </a:r>
          </a:p>
          <a:p>
            <a:endParaRPr lang="en-US" baseline="0" dirty="0" smtClean="0"/>
          </a:p>
          <a:p>
            <a:r>
              <a:rPr lang="en-US" baseline="0" dirty="0" smtClean="0"/>
              <a:t>In the main body of our paper, this is where the majority of our word count should be located.  For example, we know our paper is 500 words and we used approximately 50 for our introduction leaving use with 450 words.  However, keep in mind your last paragraph or section will require a closing which will use up another approximate 50 words.  So, use 400 words as a safe planning estimate for the main body or in our example here, approximately 133 words per paragraph.</a:t>
            </a:r>
          </a:p>
          <a:p>
            <a:endParaRPr lang="en-US" baseline="0" dirty="0" smtClean="0"/>
          </a:p>
          <a:p>
            <a:r>
              <a:rPr lang="en-US" baseline="0" dirty="0" smtClean="0"/>
              <a:t>Next Slide</a:t>
            </a:r>
          </a:p>
          <a:p>
            <a:r>
              <a:rPr lang="en-US" baseline="0" dirty="0" smtClean="0"/>
              <a:t>  </a:t>
            </a:r>
          </a:p>
          <a:p>
            <a:endParaRPr lang="en-US" baseline="0" dirty="0" smtClean="0"/>
          </a:p>
          <a:p>
            <a:endParaRPr lang="en-US" baseline="0" dirty="0" smtClean="0"/>
          </a:p>
          <a:p>
            <a:endParaRPr lang="en-US" baseline="0" dirty="0" smtClean="0"/>
          </a:p>
          <a:p>
            <a:endParaRPr lang="en-US" baseline="0" dirty="0" smtClean="0"/>
          </a:p>
          <a:p>
            <a:r>
              <a:rPr lang="en-US" baseline="0" dirty="0" smtClean="0"/>
              <a:t>  </a:t>
            </a:r>
          </a:p>
        </p:txBody>
      </p:sp>
      <p:sp>
        <p:nvSpPr>
          <p:cNvPr id="4" name="Slide Number Placeholder 3"/>
          <p:cNvSpPr>
            <a:spLocks noGrp="1"/>
          </p:cNvSpPr>
          <p:nvPr>
            <p:ph type="sldNum" sz="quarter" idx="10"/>
          </p:nvPr>
        </p:nvSpPr>
        <p:spPr/>
        <p:txBody>
          <a:bodyPr/>
          <a:lstStyle/>
          <a:p>
            <a:fld id="{83AEB3D8-08E9-4A58-9F86-98D971E7B2D8}"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we will</a:t>
            </a:r>
            <a:r>
              <a:rPr lang="en-US" baseline="0" dirty="0" smtClean="0"/>
              <a:t> start on our first key idea paragraph.  First item is to make sure we identify the key idea.  (click) Here is the first key idea.  We keep this in back of our minds when drafting our paragraph.  Lets see our first attempt.  (click) </a:t>
            </a:r>
          </a:p>
          <a:p>
            <a:endParaRPr lang="en-US" baseline="0" dirty="0" smtClean="0"/>
          </a:p>
          <a:p>
            <a:r>
              <a:rPr lang="en-US" baseline="0" dirty="0" smtClean="0"/>
              <a:t>Did we restate it in our opening sentence?  (click) Yes, although not word for word, the reader still gets an idea what this paragraph will discuss.  Next, we need some evidence regarding our summary of the theses.  In this example, we have included (click) an example for each of the three articles and cited (click) the reference, for each theses. You will note (click) that we included a very brief summary sentence prior to our transition sentence for a logical flow aspect.  Then (click) we included our brief transition sentence that will give the reader an idea of the next paragraph. </a:t>
            </a:r>
          </a:p>
          <a:p>
            <a:endParaRPr lang="en-US" baseline="0" dirty="0" smtClean="0"/>
          </a:p>
          <a:p>
            <a:r>
              <a:rPr lang="en-US" baseline="0" dirty="0" smtClean="0"/>
              <a:t>A quick review of our word count indicates that we used approximately 140 words for this paragraph.  That leaves 250 words for the next two key ideas.</a:t>
            </a:r>
          </a:p>
          <a:p>
            <a:endParaRPr lang="en-US" baseline="0" dirty="0" smtClean="0"/>
          </a:p>
          <a:p>
            <a:r>
              <a:rPr lang="en-US" baseline="0" dirty="0" smtClean="0"/>
              <a:t>Next Slide</a:t>
            </a:r>
          </a:p>
          <a:p>
            <a:r>
              <a:rPr lang="en-US" baseline="0" dirty="0" smtClean="0"/>
              <a:t>  </a:t>
            </a:r>
          </a:p>
          <a:p>
            <a:endParaRPr lang="en-US" baseline="0" dirty="0" smtClean="0"/>
          </a:p>
          <a:p>
            <a:endParaRPr lang="en-US" baseline="0" dirty="0" smtClean="0"/>
          </a:p>
          <a:p>
            <a:endParaRPr lang="en-US" baseline="0" dirty="0" smtClean="0"/>
          </a:p>
          <a:p>
            <a:endParaRPr lang="en-US" baseline="0" dirty="0" smtClean="0"/>
          </a:p>
          <a:p>
            <a:r>
              <a:rPr lang="en-US" baseline="0" dirty="0" smtClean="0"/>
              <a:t>  </a:t>
            </a:r>
          </a:p>
        </p:txBody>
      </p:sp>
      <p:sp>
        <p:nvSpPr>
          <p:cNvPr id="4" name="Slide Number Placeholder 3"/>
          <p:cNvSpPr>
            <a:spLocks noGrp="1"/>
          </p:cNvSpPr>
          <p:nvPr>
            <p:ph type="sldNum" sz="quarter" idx="10"/>
          </p:nvPr>
        </p:nvSpPr>
        <p:spPr/>
        <p:txBody>
          <a:bodyPr/>
          <a:lstStyle/>
          <a:p>
            <a:fld id="{83AEB3D8-08E9-4A58-9F86-98D971E7B2D8}"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Now this paragraph has a little different approach then the first.  We need to ensure we capture the key idea (click) when we draft this paragraph however, this (click) paragraph looks different from the first.  Remember in the first key idea paragraph, our opening sentence match our outline.  In this paragraph, (click) we match the transition sentence from the last paragraph, “the definition of strategic leadership must be understood”.  Nevertheless, the your paragraph still describes critical thinking as a attribute to Strategic Leadership.  Then we add evidence tying (click) in the definition of strategic leadership with examples how critical thinking is an important attribute which covers our outlined topic for key idea #2 and a specified evaluative requirement.   (click) Notice we continue to reference our examples when necessary by adding in the evidence and cite when required.  In this example, our evidence supports the “why” in our key idea.  (click) Our last sentence is a brief summary of our paragraph.  </a:t>
            </a:r>
          </a:p>
          <a:p>
            <a:endParaRPr lang="en-US" baseline="0" dirty="0" smtClean="0"/>
          </a:p>
          <a:p>
            <a:r>
              <a:rPr lang="en-US" baseline="0" dirty="0" smtClean="0"/>
              <a:t>We have one more Key Idea paragraph to go.  Before we start, what are we missing in this paragraph?  {pause}…….. A transition sentence letting the reader know what our third key idea paragraph will be about.  (Click) Here is an example of a transition sentence for the last key idea paragraph.  This last sentence only added another 25 words to 131 words in this paragraph so, we are still looking good regarding the word count for our paper.</a:t>
            </a:r>
          </a:p>
          <a:p>
            <a:endParaRPr lang="en-US" baseline="0" dirty="0" smtClean="0"/>
          </a:p>
          <a:p>
            <a:r>
              <a:rPr lang="en-US" baseline="0" dirty="0" smtClean="0"/>
              <a:t>Next Slide</a:t>
            </a:r>
          </a:p>
          <a:p>
            <a:r>
              <a:rPr lang="en-US" baseline="0" dirty="0" smtClean="0"/>
              <a:t>  </a:t>
            </a:r>
          </a:p>
          <a:p>
            <a:endParaRPr lang="en-US" baseline="0" dirty="0" smtClean="0"/>
          </a:p>
          <a:p>
            <a:endParaRPr lang="en-US" baseline="0" dirty="0" smtClean="0"/>
          </a:p>
          <a:p>
            <a:endParaRPr lang="en-US" baseline="0" dirty="0" smtClean="0"/>
          </a:p>
          <a:p>
            <a:endParaRPr lang="en-US" baseline="0" dirty="0" smtClean="0"/>
          </a:p>
          <a:p>
            <a:r>
              <a:rPr lang="en-US" baseline="0" dirty="0" smtClean="0"/>
              <a:t>  </a:t>
            </a:r>
          </a:p>
        </p:txBody>
      </p:sp>
      <p:sp>
        <p:nvSpPr>
          <p:cNvPr id="4" name="Slide Number Placeholder 3"/>
          <p:cNvSpPr>
            <a:spLocks noGrp="1"/>
          </p:cNvSpPr>
          <p:nvPr>
            <p:ph type="sldNum" sz="quarter" idx="10"/>
          </p:nvPr>
        </p:nvSpPr>
        <p:spPr/>
        <p:txBody>
          <a:bodyPr/>
          <a:lstStyle/>
          <a:p>
            <a:fld id="{83AEB3D8-08E9-4A58-9F86-98D971E7B2D8}"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Similar to the second paragraph, our approach is different from the first Key Idea paragraph.  Remember in the first key idea paragraph, our opening sentence match our outline.  Like the second paragraph, we match the transition sentence from the last paragraph, (click) “critical thinking </a:t>
            </a:r>
            <a:r>
              <a:rPr lang="en-US" dirty="0" smtClean="0"/>
              <a:t>is the basis for student application in the DDE program and personal development</a:t>
            </a:r>
            <a:r>
              <a:rPr lang="en-US" baseline="0" dirty="0" smtClean="0"/>
              <a:t>”.  However, like the second paragraph, this third paragraph covers the required key idea in your outline and answers the third question in our written requirement.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add evidence tying (click) our outline topic with examples how critical thinking application enhances personal development and a specified evaluative requirement.   (click) Notice we continue to reference our examples when necessary.   Now we add in the evidence and cite when required. (click) Our last sentence is a brief summary of our paragraph.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we do not need a transition sentence since this is our last key idea paragraph and the conclusion paragraph is next.   If you are keeping count of our 500 word requirement, this paragraph had 168 words.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Next slide.</a:t>
            </a:r>
          </a:p>
          <a:p>
            <a:endParaRPr lang="en-US" baseline="0" dirty="0" smtClean="0"/>
          </a:p>
          <a:p>
            <a:r>
              <a:rPr lang="en-US" baseline="0" dirty="0" smtClean="0"/>
              <a:t>  </a:t>
            </a:r>
          </a:p>
          <a:p>
            <a:endParaRPr lang="en-US" baseline="0" dirty="0" smtClean="0"/>
          </a:p>
          <a:p>
            <a:endParaRPr lang="en-US" baseline="0" dirty="0" smtClean="0"/>
          </a:p>
          <a:p>
            <a:endParaRPr lang="en-US" baseline="0" dirty="0" smtClean="0"/>
          </a:p>
          <a:p>
            <a:endParaRPr lang="en-US" baseline="0" dirty="0" smtClean="0"/>
          </a:p>
          <a:p>
            <a:r>
              <a:rPr lang="en-US" baseline="0" dirty="0" smtClean="0"/>
              <a:t>  </a:t>
            </a:r>
          </a:p>
        </p:txBody>
      </p:sp>
      <p:sp>
        <p:nvSpPr>
          <p:cNvPr id="4" name="Slide Number Placeholder 3"/>
          <p:cNvSpPr>
            <a:spLocks noGrp="1"/>
          </p:cNvSpPr>
          <p:nvPr>
            <p:ph type="sldNum" sz="quarter" idx="10"/>
          </p:nvPr>
        </p:nvSpPr>
        <p:spPr/>
        <p:txBody>
          <a:bodyPr/>
          <a:lstStyle/>
          <a:p>
            <a:fld id="{83AEB3D8-08E9-4A58-9F86-98D971E7B2D8}"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Our last paragraph in our paper is the conclusion or closing.  Similar to the introduction paragraph, this paragraph should be short but capture the final thought on our paper.  Longer paper requirements may require more of a closing.  However, for a 500 word essay, these 49 words are fine.  Lastly, you will note that we still cite references when we use ideas from another source.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Next slide.</a:t>
            </a:r>
          </a:p>
          <a:p>
            <a:endParaRPr lang="en-US" baseline="0" dirty="0" smtClean="0"/>
          </a:p>
          <a:p>
            <a:r>
              <a:rPr lang="en-US" baseline="0" dirty="0" smtClean="0"/>
              <a:t>  </a:t>
            </a:r>
          </a:p>
          <a:p>
            <a:endParaRPr lang="en-US" baseline="0" dirty="0" smtClean="0"/>
          </a:p>
          <a:p>
            <a:endParaRPr lang="en-US" baseline="0" dirty="0" smtClean="0"/>
          </a:p>
          <a:p>
            <a:endParaRPr lang="en-US" baseline="0" dirty="0" smtClean="0"/>
          </a:p>
          <a:p>
            <a:endParaRPr lang="en-US" baseline="0" dirty="0" smtClean="0"/>
          </a:p>
          <a:p>
            <a:r>
              <a:rPr lang="en-US" baseline="0" dirty="0" smtClean="0"/>
              <a:t>  </a:t>
            </a:r>
          </a:p>
        </p:txBody>
      </p:sp>
      <p:sp>
        <p:nvSpPr>
          <p:cNvPr id="4" name="Slide Number Placeholder 3"/>
          <p:cNvSpPr>
            <a:spLocks noGrp="1"/>
          </p:cNvSpPr>
          <p:nvPr>
            <p:ph type="sldNum" sz="quarter" idx="10"/>
          </p:nvPr>
        </p:nvSpPr>
        <p:spPr/>
        <p:txBody>
          <a:bodyPr/>
          <a:lstStyle/>
          <a:p>
            <a:fld id="{83AEB3D8-08E9-4A58-9F86-98D971E7B2D8}"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3092AA2-0E8C-468F-A07B-A1B0D0199FAE}" type="datetimeFigureOut">
              <a:rPr lang="en-US" smtClean="0"/>
              <a:pPr/>
              <a:t>9/23/2011</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B109A867-9691-45E1-A627-4029EF3E8CB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092AA2-0E8C-468F-A07B-A1B0D0199FAE}" type="datetimeFigureOut">
              <a:rPr lang="en-US" smtClean="0"/>
              <a:pPr/>
              <a:t>9/23/2011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09A867-9691-45E1-A627-4029EF3E8CB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092AA2-0E8C-468F-A07B-A1B0D0199FAE}" type="datetimeFigureOut">
              <a:rPr lang="en-US" smtClean="0"/>
              <a:pPr/>
              <a:t>9/23/2011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09A867-9691-45E1-A627-4029EF3E8CB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092AA2-0E8C-468F-A07B-A1B0D0199FAE}" type="datetimeFigureOut">
              <a:rPr lang="en-US" smtClean="0"/>
              <a:pPr/>
              <a:t>9/23/2011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09A867-9691-45E1-A627-4029EF3E8CB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3092AA2-0E8C-468F-A07B-A1B0D0199FAE}" type="datetimeFigureOut">
              <a:rPr lang="en-US" smtClean="0"/>
              <a:pPr/>
              <a:t>9/23/2011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09A867-9691-45E1-A627-4029EF3E8CB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3092AA2-0E8C-468F-A07B-A1B0D0199FAE}" type="datetimeFigureOut">
              <a:rPr lang="en-US" smtClean="0"/>
              <a:pPr/>
              <a:t>9/23/2011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09A867-9691-45E1-A627-4029EF3E8CB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3092AA2-0E8C-468F-A07B-A1B0D0199FAE}" type="datetimeFigureOut">
              <a:rPr lang="en-US" smtClean="0"/>
              <a:pPr/>
              <a:t>9/23/2011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109A867-9691-45E1-A627-4029EF3E8CB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3092AA2-0E8C-468F-A07B-A1B0D0199FAE}" type="datetimeFigureOut">
              <a:rPr lang="en-US" smtClean="0"/>
              <a:pPr/>
              <a:t>9/23/2011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109A867-9691-45E1-A627-4029EF3E8CB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92AA2-0E8C-468F-A07B-A1B0D0199FAE}" type="datetimeFigureOut">
              <a:rPr lang="en-US" smtClean="0"/>
              <a:pPr/>
              <a:t>9/23/2011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109A867-9691-45E1-A627-4029EF3E8C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3092AA2-0E8C-468F-A07B-A1B0D0199FAE}" type="datetimeFigureOut">
              <a:rPr lang="en-US" smtClean="0"/>
              <a:pPr/>
              <a:t>9/23/2011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09A867-9691-45E1-A627-4029EF3E8C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3092AA2-0E8C-468F-A07B-A1B0D0199FAE}" type="datetimeFigureOut">
              <a:rPr lang="en-US" smtClean="0"/>
              <a:pPr/>
              <a:t>9/23/2011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B109A867-9691-45E1-A627-4029EF3E8CB8}"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3092AA2-0E8C-468F-A07B-A1B0D0199FAE}" type="datetimeFigureOut">
              <a:rPr lang="en-US" smtClean="0"/>
              <a:pPr/>
              <a:t>9/23/2011</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09A867-9691-45E1-A627-4029EF3E8CB8}"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1.png"/><Relationship Id="rId2" Type="http://schemas.openxmlformats.org/officeDocument/2006/relationships/audio" Target="../media/audio10.wav"/><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8" Type="http://schemas.openxmlformats.org/officeDocument/2006/relationships/hyperlink" Target="http://www.studygs.net/index.htm" TargetMode="External"/><Relationship Id="rId3" Type="http://schemas.openxmlformats.org/officeDocument/2006/relationships/notesSlide" Target="../notesSlides/notesSlide2.xml"/><Relationship Id="rId7" Type="http://schemas.openxmlformats.org/officeDocument/2006/relationships/hyperlink" Target="http://grammar.ccc.commnet.edu/grammar/composition/brainstorm_outline.htm" TargetMode="External"/><Relationship Id="rId2" Type="http://schemas.openxmlformats.org/officeDocument/2006/relationships/slideLayout" Target="../slideLayouts/slideLayout7.xml"/><Relationship Id="rId1" Type="http://schemas.openxmlformats.org/officeDocument/2006/relationships/audio" Target="../media/audio2.wav"/><Relationship Id="rId6" Type="http://schemas.openxmlformats.org/officeDocument/2006/relationships/hyperlink" Target="http://owl.english.purdue.edu/owl/resource/544/1/" TargetMode="External"/><Relationship Id="rId11" Type="http://schemas.openxmlformats.org/officeDocument/2006/relationships/image" Target="../media/image6.png"/><Relationship Id="rId5" Type="http://schemas.openxmlformats.org/officeDocument/2006/relationships/image" Target="https://dde.carlisle.army.mil/documents/courses_10/icons/earthThumb.gif" TargetMode="External"/><Relationship Id="rId10" Type="http://schemas.openxmlformats.org/officeDocument/2006/relationships/image" Target="../media/image3.png"/><Relationship Id="rId4" Type="http://schemas.openxmlformats.org/officeDocument/2006/relationships/image" Target="../media/image5.gif"/><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audio" Target="../media/audio3.wav"/><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audio" Target="../media/audio4.wav"/><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audio" Target="../media/audio5.wav"/><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audio" Target="../media/audio6.wav"/><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audio" Target="../media/audio7.wav"/><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9.png"/><Relationship Id="rId2" Type="http://schemas.openxmlformats.org/officeDocument/2006/relationships/audio" Target="../media/audio8.wav"/><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audio" Target="../media/audio9.wav"/><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09800"/>
            <a:ext cx="7851648" cy="1828800"/>
          </a:xfrm>
        </p:spPr>
        <p:txBody>
          <a:bodyPr/>
          <a:lstStyle/>
          <a:p>
            <a:pPr algn="ctr"/>
            <a:r>
              <a:rPr lang="en-US" dirty="0" smtClean="0"/>
              <a:t>Techniques to Drafting a Paper</a:t>
            </a:r>
            <a:endParaRPr lang="en-US" dirty="0"/>
          </a:p>
        </p:txBody>
      </p:sp>
      <p:pic>
        <p:nvPicPr>
          <p:cNvPr id="4" name="Picture 2"/>
          <p:cNvPicPr>
            <a:picLocks noChangeAspect="1" noChangeArrowheads="1"/>
          </p:cNvPicPr>
          <p:nvPr/>
        </p:nvPicPr>
        <p:blipFill>
          <a:blip r:embed="rId4" cstate="print"/>
          <a:srcRect/>
          <a:stretch>
            <a:fillRect/>
          </a:stretch>
        </p:blipFill>
        <p:spPr bwMode="auto">
          <a:xfrm>
            <a:off x="8024238" y="0"/>
            <a:ext cx="1119762" cy="1066800"/>
          </a:xfrm>
          <a:prstGeom prst="rect">
            <a:avLst/>
          </a:prstGeom>
          <a:noFill/>
          <a:ln w="9525">
            <a:noFill/>
            <a:miter lim="800000"/>
            <a:headEnd/>
            <a:tailEnd/>
          </a:ln>
        </p:spPr>
      </p:pic>
      <p:pic>
        <p:nvPicPr>
          <p:cNvPr id="5" name="Picture 4"/>
          <p:cNvPicPr>
            <a:picLocks noChangeAspect="1" noChangeArrowheads="1"/>
          </p:cNvPicPr>
          <p:nvPr/>
        </p:nvPicPr>
        <p:blipFill>
          <a:blip r:embed="rId5" cstate="print"/>
          <a:srcRect/>
          <a:stretch>
            <a:fillRect/>
          </a:stretch>
        </p:blipFill>
        <p:spPr bwMode="auto">
          <a:xfrm>
            <a:off x="0" y="1"/>
            <a:ext cx="1143000" cy="1064172"/>
          </a:xfrm>
          <a:prstGeom prst="rect">
            <a:avLst/>
          </a:prstGeom>
          <a:noFill/>
          <a:ln w="9525">
            <a:noFill/>
            <a:miter lim="800000"/>
            <a:headEnd/>
            <a:tailEnd/>
          </a:ln>
        </p:spPr>
      </p:pic>
      <p:pic>
        <p:nvPicPr>
          <p:cNvPr id="6" name="~PP475.WAV">
            <a:hlinkClick r:id="" action="ppaction://media"/>
          </p:cNvPr>
          <p:cNvPicPr>
            <a:picLocks noRot="1" noChangeAspect="1"/>
          </p:cNvPicPr>
          <p:nvPr>
            <a:wavAudioFile r:embed="rId1" name="~PP475.WAV"/>
          </p:nvPr>
        </p:nvPicPr>
        <p:blipFill>
          <a:blip r:embed="rId6" cstate="print"/>
          <a:stretch>
            <a:fillRect/>
          </a:stretch>
        </p:blipFill>
        <p:spPr>
          <a:xfrm>
            <a:off x="8724900" y="6438900"/>
            <a:ext cx="304800" cy="304800"/>
          </a:xfrm>
          <a:prstGeom prst="rect">
            <a:avLst/>
          </a:prstGeom>
        </p:spPr>
      </p:pic>
    </p:spTree>
  </p:cSld>
  <p:clrMapOvr>
    <a:masterClrMapping/>
  </p:clrMapOvr>
  <p:transition advTm="228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ctr"/>
            <a:r>
              <a:rPr lang="en-US" dirty="0" smtClean="0"/>
              <a:t>Review</a:t>
            </a:r>
            <a:endParaRPr lang="en-US" dirty="0"/>
          </a:p>
        </p:txBody>
      </p:sp>
      <p:pic>
        <p:nvPicPr>
          <p:cNvPr id="14" name="Picture 2"/>
          <p:cNvPicPr>
            <a:picLocks noChangeAspect="1" noChangeArrowheads="1"/>
          </p:cNvPicPr>
          <p:nvPr/>
        </p:nvPicPr>
        <p:blipFill>
          <a:blip r:embed="rId5" cstate="print"/>
          <a:srcRect/>
          <a:stretch>
            <a:fillRect/>
          </a:stretch>
        </p:blipFill>
        <p:spPr bwMode="auto">
          <a:xfrm>
            <a:off x="8024238" y="0"/>
            <a:ext cx="1119762" cy="1066800"/>
          </a:xfrm>
          <a:prstGeom prst="rect">
            <a:avLst/>
          </a:prstGeom>
          <a:noFill/>
          <a:ln w="9525">
            <a:noFill/>
            <a:miter lim="800000"/>
            <a:headEnd/>
            <a:tailEnd/>
          </a:ln>
        </p:spPr>
      </p:pic>
      <p:pic>
        <p:nvPicPr>
          <p:cNvPr id="15" name="Picture 14"/>
          <p:cNvPicPr>
            <a:picLocks noChangeAspect="1" noChangeArrowheads="1"/>
          </p:cNvPicPr>
          <p:nvPr/>
        </p:nvPicPr>
        <p:blipFill>
          <a:blip r:embed="rId6" cstate="print"/>
          <a:srcRect/>
          <a:stretch>
            <a:fillRect/>
          </a:stretch>
        </p:blipFill>
        <p:spPr bwMode="auto">
          <a:xfrm>
            <a:off x="0" y="1"/>
            <a:ext cx="1143000" cy="1064172"/>
          </a:xfrm>
          <a:prstGeom prst="rect">
            <a:avLst/>
          </a:prstGeom>
          <a:noFill/>
          <a:ln w="9525">
            <a:noFill/>
            <a:miter lim="800000"/>
            <a:headEnd/>
            <a:tailEnd/>
          </a:ln>
        </p:spPr>
      </p:pic>
      <p:sp>
        <p:nvSpPr>
          <p:cNvPr id="19" name="TextBox 18"/>
          <p:cNvSpPr txBox="1"/>
          <p:nvPr/>
        </p:nvSpPr>
        <p:spPr>
          <a:xfrm>
            <a:off x="762000" y="1290935"/>
            <a:ext cx="7870553" cy="584775"/>
          </a:xfrm>
          <a:prstGeom prst="rect">
            <a:avLst/>
          </a:prstGeom>
          <a:noFill/>
        </p:spPr>
        <p:txBody>
          <a:bodyPr wrap="none" rtlCol="0">
            <a:spAutoFit/>
          </a:bodyPr>
          <a:lstStyle/>
          <a:p>
            <a:r>
              <a:rPr lang="en-US" sz="3200" dirty="0" smtClean="0"/>
              <a:t>1.  Read the evaluative requirements…again!</a:t>
            </a:r>
            <a:endParaRPr lang="en-US" sz="3200" dirty="0"/>
          </a:p>
        </p:txBody>
      </p:sp>
      <p:sp>
        <p:nvSpPr>
          <p:cNvPr id="20" name="TextBox 19"/>
          <p:cNvSpPr txBox="1"/>
          <p:nvPr/>
        </p:nvSpPr>
        <p:spPr>
          <a:xfrm>
            <a:off x="762000" y="1925360"/>
            <a:ext cx="5961312" cy="584775"/>
          </a:xfrm>
          <a:prstGeom prst="rect">
            <a:avLst/>
          </a:prstGeom>
          <a:noFill/>
        </p:spPr>
        <p:txBody>
          <a:bodyPr wrap="none" rtlCol="0">
            <a:spAutoFit/>
          </a:bodyPr>
          <a:lstStyle/>
          <a:p>
            <a:r>
              <a:rPr lang="en-US" sz="3200" dirty="0" smtClean="0"/>
              <a:t>2.  Set Microsoft grammar check </a:t>
            </a:r>
            <a:endParaRPr lang="en-US" sz="3200" dirty="0"/>
          </a:p>
        </p:txBody>
      </p:sp>
      <p:sp>
        <p:nvSpPr>
          <p:cNvPr id="21" name="TextBox 20"/>
          <p:cNvSpPr txBox="1"/>
          <p:nvPr/>
        </p:nvSpPr>
        <p:spPr>
          <a:xfrm>
            <a:off x="762000" y="2611160"/>
            <a:ext cx="6522555" cy="584775"/>
          </a:xfrm>
          <a:prstGeom prst="rect">
            <a:avLst/>
          </a:prstGeom>
          <a:noFill/>
        </p:spPr>
        <p:txBody>
          <a:bodyPr wrap="none" rtlCol="0">
            <a:spAutoFit/>
          </a:bodyPr>
          <a:lstStyle/>
          <a:p>
            <a:r>
              <a:rPr lang="en-US" sz="3200" dirty="0" smtClean="0"/>
              <a:t>3.  Set Word document for endnotes</a:t>
            </a:r>
            <a:endParaRPr lang="en-US" sz="3200" dirty="0"/>
          </a:p>
        </p:txBody>
      </p:sp>
      <p:sp>
        <p:nvSpPr>
          <p:cNvPr id="22" name="TextBox 21"/>
          <p:cNvSpPr txBox="1"/>
          <p:nvPr/>
        </p:nvSpPr>
        <p:spPr>
          <a:xfrm>
            <a:off x="762000" y="3296960"/>
            <a:ext cx="4759829" cy="584775"/>
          </a:xfrm>
          <a:prstGeom prst="rect">
            <a:avLst/>
          </a:prstGeom>
          <a:noFill/>
        </p:spPr>
        <p:txBody>
          <a:bodyPr wrap="none" rtlCol="0">
            <a:spAutoFit/>
          </a:bodyPr>
          <a:lstStyle/>
          <a:p>
            <a:pPr marL="514350" indent="-514350"/>
            <a:r>
              <a:rPr lang="en-US" sz="3200" dirty="0" smtClean="0"/>
              <a:t>4.  Complete your outline</a:t>
            </a:r>
            <a:endParaRPr lang="en-US" sz="3200" dirty="0"/>
          </a:p>
        </p:txBody>
      </p:sp>
      <p:sp>
        <p:nvSpPr>
          <p:cNvPr id="23" name="Rectangle 22"/>
          <p:cNvSpPr/>
          <p:nvPr/>
        </p:nvSpPr>
        <p:spPr>
          <a:xfrm>
            <a:off x="457200" y="1219200"/>
            <a:ext cx="6400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TextBox 23"/>
          <p:cNvSpPr txBox="1"/>
          <p:nvPr/>
        </p:nvSpPr>
        <p:spPr>
          <a:xfrm>
            <a:off x="762000" y="4034135"/>
            <a:ext cx="6133795" cy="584775"/>
          </a:xfrm>
          <a:prstGeom prst="rect">
            <a:avLst/>
          </a:prstGeom>
          <a:noFill/>
        </p:spPr>
        <p:txBody>
          <a:bodyPr wrap="none" rtlCol="0">
            <a:spAutoFit/>
          </a:bodyPr>
          <a:lstStyle/>
          <a:p>
            <a:pPr marL="514350" indent="-514350"/>
            <a:r>
              <a:rPr lang="en-US" sz="3200" dirty="0" smtClean="0"/>
              <a:t>5.  Complete your paper draft      </a:t>
            </a:r>
            <a:endParaRPr lang="en-US" sz="3200" dirty="0"/>
          </a:p>
        </p:txBody>
      </p:sp>
      <p:sp>
        <p:nvSpPr>
          <p:cNvPr id="25" name="TextBox 24"/>
          <p:cNvSpPr txBox="1"/>
          <p:nvPr/>
        </p:nvSpPr>
        <p:spPr>
          <a:xfrm>
            <a:off x="1143000" y="4724400"/>
            <a:ext cx="3482748" cy="461665"/>
          </a:xfrm>
          <a:prstGeom prst="rect">
            <a:avLst/>
          </a:prstGeom>
          <a:noFill/>
        </p:spPr>
        <p:txBody>
          <a:bodyPr wrap="none" rtlCol="0">
            <a:spAutoFit/>
          </a:bodyPr>
          <a:lstStyle/>
          <a:p>
            <a:r>
              <a:rPr lang="en-US" sz="2400" dirty="0" smtClean="0"/>
              <a:t>-Introduction (62 words)</a:t>
            </a:r>
            <a:endParaRPr lang="en-US" sz="2400" dirty="0"/>
          </a:p>
        </p:txBody>
      </p:sp>
      <p:sp>
        <p:nvSpPr>
          <p:cNvPr id="26" name="TextBox 25"/>
          <p:cNvSpPr txBox="1"/>
          <p:nvPr/>
        </p:nvSpPr>
        <p:spPr>
          <a:xfrm>
            <a:off x="1828800" y="5334000"/>
            <a:ext cx="6984156" cy="461665"/>
          </a:xfrm>
          <a:prstGeom prst="rect">
            <a:avLst/>
          </a:prstGeom>
          <a:noFill/>
        </p:spPr>
        <p:txBody>
          <a:bodyPr wrap="none" rtlCol="0">
            <a:spAutoFit/>
          </a:bodyPr>
          <a:lstStyle/>
          <a:p>
            <a:r>
              <a:rPr lang="en-US" sz="2400" dirty="0" smtClean="0"/>
              <a:t>-Main Body with 3 Key Idea paragraphs (439 words)</a:t>
            </a:r>
            <a:endParaRPr lang="en-US" sz="2400" dirty="0"/>
          </a:p>
        </p:txBody>
      </p:sp>
      <p:sp>
        <p:nvSpPr>
          <p:cNvPr id="27" name="TextBox 26"/>
          <p:cNvSpPr txBox="1"/>
          <p:nvPr/>
        </p:nvSpPr>
        <p:spPr>
          <a:xfrm>
            <a:off x="2971800" y="5953780"/>
            <a:ext cx="3293659" cy="461665"/>
          </a:xfrm>
          <a:prstGeom prst="rect">
            <a:avLst/>
          </a:prstGeom>
          <a:noFill/>
        </p:spPr>
        <p:txBody>
          <a:bodyPr wrap="none" rtlCol="0">
            <a:spAutoFit/>
          </a:bodyPr>
          <a:lstStyle/>
          <a:p>
            <a:r>
              <a:rPr lang="en-US" sz="2400" dirty="0" smtClean="0"/>
              <a:t>-Conclusion (49 words)</a:t>
            </a:r>
            <a:endParaRPr lang="en-US" sz="2400" dirty="0"/>
          </a:p>
        </p:txBody>
      </p:sp>
      <p:pic>
        <p:nvPicPr>
          <p:cNvPr id="30" name="~PP2835.WAV">
            <a:hlinkClick r:id="" action="ppaction://media"/>
          </p:cNvPr>
          <p:cNvPicPr>
            <a:picLocks noRot="1" noChangeAspect="1"/>
          </p:cNvPicPr>
          <p:nvPr>
            <a:wavAudioFile r:embed="rId2" name="~PP2835.WAV"/>
          </p:nvPr>
        </p:nvPicPr>
        <p:blipFill>
          <a:blip r:embed="rId7" cstate="print"/>
          <a:stretch>
            <a:fillRect/>
          </a:stretch>
        </p:blipFill>
        <p:spPr>
          <a:xfrm>
            <a:off x="8724900" y="6438900"/>
            <a:ext cx="304800" cy="304800"/>
          </a:xfrm>
          <a:prstGeom prst="rect">
            <a:avLst/>
          </a:prstGeom>
        </p:spPr>
      </p:pic>
    </p:spTree>
    <p:custDataLst>
      <p:tags r:id="rId1"/>
    </p:custDataLst>
  </p:cSld>
  <p:clrMapOvr>
    <a:masterClrMapping/>
  </p:clrMapOvr>
  <p:transition advTm="857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0"/>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47" fill="hold" display="0">
                  <p:stCondLst>
                    <p:cond delay="indefinite"/>
                  </p:stCondLst>
                  <p:endCondLst>
                    <p:cond evt="onPrev" delay="0">
                      <p:tgtEl>
                        <p:sldTgt/>
                      </p:tgtEl>
                    </p:cond>
                    <p:cond evt="onStopAudio" delay="0">
                      <p:tgtEl>
                        <p:sldTgt/>
                      </p:tgtEl>
                    </p:cond>
                  </p:endCondLst>
                </p:cTn>
                <p:tgtEl>
                  <p:spTgt spid="30"/>
                </p:tgtEl>
              </p:cMediaNode>
            </p:audio>
          </p:childTnLst>
        </p:cTn>
      </p:par>
    </p:tnLst>
    <p:bldLst>
      <p:bldP spid="19" grpId="0"/>
      <p:bldP spid="20" grpId="0"/>
      <p:bldP spid="21" grpId="0"/>
      <p:bldP spid="22" grpId="0"/>
      <p:bldP spid="24" grpId="0"/>
      <p:bldP spid="25"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025" name="Picture 1" descr="https://dde.carlisle.army.mil/documents/courses_10/icons/earthThumb.gif"/>
          <p:cNvPicPr>
            <a:picLocks noChangeAspect="1" noChangeArrowheads="1"/>
          </p:cNvPicPr>
          <p:nvPr/>
        </p:nvPicPr>
        <p:blipFill>
          <a:blip r:embed="rId4" r:link="rId5" cstate="print"/>
          <a:srcRect/>
          <a:stretch>
            <a:fillRect/>
          </a:stretch>
        </p:blipFill>
        <p:spPr bwMode="auto">
          <a:xfrm>
            <a:off x="228600" y="3057525"/>
            <a:ext cx="304800" cy="295275"/>
          </a:xfrm>
          <a:prstGeom prst="rect">
            <a:avLst/>
          </a:prstGeom>
          <a:noFill/>
        </p:spPr>
      </p:pic>
      <p:sp>
        <p:nvSpPr>
          <p:cNvPr id="1027" name="Rectangle 3"/>
          <p:cNvSpPr>
            <a:spLocks noChangeArrowheads="1"/>
          </p:cNvSpPr>
          <p:nvPr/>
        </p:nvSpPr>
        <p:spPr bwMode="auto">
          <a:xfrm>
            <a:off x="692357" y="2910245"/>
            <a:ext cx="8146844" cy="584775"/>
          </a:xfrm>
          <a:prstGeom prst="rect">
            <a:avLst/>
          </a:prstGeom>
          <a:solidFill>
            <a:srgbClr val="0070C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dirty="0" smtClean="0">
                <a:ln>
                  <a:noFill/>
                </a:ln>
                <a:effectLst/>
                <a:latin typeface="Arial" pitchFamily="34" charset="0"/>
                <a:ea typeface="Times New Roman" pitchFamily="18" charset="0"/>
                <a:cs typeface="Times New Roman" pitchFamily="18" charset="0"/>
              </a:rPr>
              <a:t>Purdue Online Writing Lab (OWL).  </a:t>
            </a:r>
            <a:r>
              <a:rPr kumimoji="0" lang="en-US" sz="1600" i="1" u="none" strike="noStrike" cap="none" normalizeH="0" baseline="0" dirty="0" smtClean="0">
                <a:ln>
                  <a:noFill/>
                </a:ln>
                <a:effectLst/>
                <a:latin typeface="Arial" pitchFamily="34" charset="0"/>
                <a:ea typeface="Times New Roman" pitchFamily="18" charset="0"/>
                <a:cs typeface="Times New Roman" pitchFamily="18" charset="0"/>
                <a:hlinkClick r:id="rId6"/>
              </a:rPr>
              <a:t>Developing an Outline</a:t>
            </a:r>
            <a:r>
              <a:rPr kumimoji="0" lang="en-US" sz="1600" i="0" u="none" strike="noStrike" cap="none" normalizeH="0" baseline="0" dirty="0" smtClean="0">
                <a:ln>
                  <a:noFill/>
                </a:ln>
                <a:effectLst/>
                <a:latin typeface="Arial" pitchFamily="34" charset="0"/>
                <a:ea typeface="Times New Roman" pitchFamily="18" charset="0"/>
                <a:cs typeface="Times New Roman" pitchFamily="18" charset="0"/>
              </a:rPr>
              <a:t>.  Purdue University On-line,  </a:t>
            </a:r>
          </a:p>
          <a:p>
            <a:pPr lvl="0" fontAlgn="base">
              <a:spcBef>
                <a:spcPct val="0"/>
              </a:spcBef>
              <a:spcAft>
                <a:spcPct val="0"/>
              </a:spcAft>
            </a:pPr>
            <a:r>
              <a:rPr kumimoji="0" lang="en-US" sz="1600" i="0" u="none" strike="noStrike" cap="none" normalizeH="0" baseline="0" dirty="0" smtClean="0">
                <a:ln>
                  <a:noFill/>
                </a:ln>
                <a:effectLst/>
                <a:latin typeface="Arial" pitchFamily="34" charset="0"/>
                <a:ea typeface="Times New Roman" pitchFamily="18" charset="0"/>
                <a:cs typeface="Times New Roman" pitchFamily="18" charset="0"/>
              </a:rPr>
              <a:t>found at  </a:t>
            </a:r>
            <a:r>
              <a:rPr kumimoji="0" lang="en-US" sz="1600" i="0" u="none" strike="noStrike" cap="none" normalizeH="0" baseline="0" dirty="0" smtClean="0">
                <a:ln>
                  <a:noFill/>
                </a:ln>
                <a:effectLst/>
                <a:latin typeface="Arial" pitchFamily="34" charset="0"/>
                <a:ea typeface="Times New Roman" pitchFamily="18" charset="0"/>
                <a:cs typeface="Times New Roman" pitchFamily="18" charset="0"/>
                <a:hlinkClick r:id="rId6"/>
              </a:rPr>
              <a:t>http://owl.english.purdue.edu/owl/resource/544/1/</a:t>
            </a:r>
            <a:endParaRPr kumimoji="0" lang="en-US" sz="1600" i="0" u="none" strike="noStrike" cap="none" normalizeH="0" baseline="0" dirty="0" smtClean="0">
              <a:ln>
                <a:noFill/>
              </a:ln>
              <a:effectLst/>
              <a:latin typeface="Arial" pitchFamily="34" charset="0"/>
              <a:cs typeface="Arial" pitchFamily="34" charset="0"/>
            </a:endParaRPr>
          </a:p>
        </p:txBody>
      </p:sp>
      <p:sp>
        <p:nvSpPr>
          <p:cNvPr id="12" name="TextBox 11"/>
          <p:cNvSpPr txBox="1"/>
          <p:nvPr/>
        </p:nvSpPr>
        <p:spPr>
          <a:xfrm>
            <a:off x="685800" y="3962400"/>
            <a:ext cx="8235397" cy="584775"/>
          </a:xfrm>
          <a:prstGeom prst="rect">
            <a:avLst/>
          </a:prstGeom>
          <a:solidFill>
            <a:srgbClr val="0070C0"/>
          </a:solidFill>
        </p:spPr>
        <p:txBody>
          <a:bodyPr wrap="square" rtlCol="0">
            <a:spAutoFit/>
          </a:bodyPr>
          <a:lstStyle/>
          <a:p>
            <a:r>
              <a:rPr lang="en-US" sz="1600" dirty="0">
                <a:latin typeface="Arial" pitchFamily="34" charset="0"/>
                <a:cs typeface="Arial" pitchFamily="34" charset="0"/>
              </a:rPr>
              <a:t>Capital Community College Foundation. </a:t>
            </a:r>
            <a:r>
              <a:rPr lang="en-US" sz="1600" dirty="0" smtClean="0">
                <a:latin typeface="Arial" pitchFamily="34" charset="0"/>
                <a:cs typeface="Arial" pitchFamily="34" charset="0"/>
              </a:rPr>
              <a:t> </a:t>
            </a:r>
            <a:r>
              <a:rPr lang="en-US" sz="1600" i="1" dirty="0" smtClean="0">
                <a:latin typeface="Arial" pitchFamily="34" charset="0"/>
                <a:cs typeface="Arial" pitchFamily="34" charset="0"/>
                <a:hlinkClick r:id="rId7"/>
              </a:rPr>
              <a:t>Outlining.</a:t>
            </a:r>
            <a:r>
              <a:rPr lang="en-US" sz="1600" dirty="0" smtClean="0">
                <a:latin typeface="Arial" pitchFamily="34" charset="0"/>
                <a:cs typeface="Arial" pitchFamily="34" charset="0"/>
              </a:rPr>
              <a:t>  </a:t>
            </a:r>
            <a:r>
              <a:rPr lang="en-US" sz="1600" dirty="0">
                <a:latin typeface="Arial" pitchFamily="34" charset="0"/>
                <a:cs typeface="Arial" pitchFamily="34" charset="0"/>
              </a:rPr>
              <a:t>Capital Community College On-line found at:  </a:t>
            </a:r>
            <a:r>
              <a:rPr lang="en-US" sz="1600" u="sng" dirty="0" smtClean="0">
                <a:latin typeface="Arial" pitchFamily="34" charset="0"/>
                <a:cs typeface="Arial" pitchFamily="34" charset="0"/>
                <a:hlinkClick r:id="rId7"/>
              </a:rPr>
              <a:t>http://grammar.ccc.commnet.edu/grammar/composition/brainstorm_outline.htm</a:t>
            </a:r>
            <a:endParaRPr lang="en-US" sz="1600" dirty="0">
              <a:latin typeface="Arial" pitchFamily="34" charset="0"/>
              <a:cs typeface="Arial" pitchFamily="34" charset="0"/>
            </a:endParaRPr>
          </a:p>
        </p:txBody>
      </p:sp>
      <p:pic>
        <p:nvPicPr>
          <p:cNvPr id="13" name="Picture 1" descr="https://dde.carlisle.army.mil/documents/courses_10/icons/earthThumb.gif"/>
          <p:cNvPicPr>
            <a:picLocks noChangeAspect="1" noChangeArrowheads="1"/>
          </p:cNvPicPr>
          <p:nvPr/>
        </p:nvPicPr>
        <p:blipFill>
          <a:blip r:embed="rId4" r:link="rId5" cstate="print"/>
          <a:srcRect/>
          <a:stretch>
            <a:fillRect/>
          </a:stretch>
        </p:blipFill>
        <p:spPr bwMode="auto">
          <a:xfrm>
            <a:off x="228600" y="4038600"/>
            <a:ext cx="304800" cy="295275"/>
          </a:xfrm>
          <a:prstGeom prst="rect">
            <a:avLst/>
          </a:prstGeom>
          <a:noFill/>
        </p:spPr>
      </p:pic>
      <p:sp>
        <p:nvSpPr>
          <p:cNvPr id="14" name="TextBox 13"/>
          <p:cNvSpPr txBox="1"/>
          <p:nvPr/>
        </p:nvSpPr>
        <p:spPr>
          <a:xfrm>
            <a:off x="685800" y="4953000"/>
            <a:ext cx="8235397" cy="584775"/>
          </a:xfrm>
          <a:prstGeom prst="rect">
            <a:avLst/>
          </a:prstGeom>
          <a:solidFill>
            <a:srgbClr val="0070C0"/>
          </a:solidFill>
        </p:spPr>
        <p:txBody>
          <a:bodyPr wrap="square" rtlCol="0">
            <a:spAutoFit/>
          </a:bodyPr>
          <a:lstStyle/>
          <a:p>
            <a:r>
              <a:rPr lang="en-US" sz="1600" dirty="0" smtClean="0">
                <a:latin typeface="Arial" pitchFamily="34" charset="0"/>
                <a:cs typeface="Arial" pitchFamily="34" charset="0"/>
              </a:rPr>
              <a:t>Study Guides and Strategies</a:t>
            </a:r>
            <a:r>
              <a:rPr lang="en-US" sz="1600" i="1" dirty="0" smtClean="0">
                <a:latin typeface="Arial" pitchFamily="34" charset="0"/>
                <a:cs typeface="Arial" pitchFamily="34" charset="0"/>
              </a:rPr>
              <a:t>.  </a:t>
            </a:r>
            <a:r>
              <a:rPr lang="en-US" sz="1600" i="1" dirty="0" smtClean="0">
                <a:latin typeface="Arial" pitchFamily="34" charset="0"/>
                <a:cs typeface="Arial" pitchFamily="34" charset="0"/>
                <a:hlinkClick r:id="rId8"/>
              </a:rPr>
              <a:t>Index</a:t>
            </a:r>
            <a:r>
              <a:rPr lang="en-US" sz="1600" dirty="0" smtClean="0">
                <a:latin typeface="Arial" pitchFamily="34" charset="0"/>
                <a:cs typeface="Arial" pitchFamily="34" charset="0"/>
              </a:rPr>
              <a:t>.  </a:t>
            </a:r>
            <a:r>
              <a:rPr lang="en-US" sz="1600" dirty="0">
                <a:latin typeface="Arial" pitchFamily="34" charset="0"/>
                <a:cs typeface="Arial" pitchFamily="34" charset="0"/>
              </a:rPr>
              <a:t>Capital Community College On-line found at: </a:t>
            </a:r>
            <a:r>
              <a:rPr lang="en-US" sz="1600" dirty="0" smtClean="0">
                <a:latin typeface="Arial" pitchFamily="34" charset="0"/>
                <a:cs typeface="Arial" pitchFamily="34" charset="0"/>
                <a:hlinkClick r:id="rId8"/>
              </a:rPr>
              <a:t>http://www.studygs.net/index.htm</a:t>
            </a:r>
            <a:r>
              <a:rPr lang="en-US" sz="1600" dirty="0" smtClean="0">
                <a:latin typeface="Arial" pitchFamily="34" charset="0"/>
                <a:cs typeface="Arial" pitchFamily="34" charset="0"/>
              </a:rPr>
              <a:t> </a:t>
            </a:r>
          </a:p>
        </p:txBody>
      </p:sp>
      <p:pic>
        <p:nvPicPr>
          <p:cNvPr id="15" name="Picture 1" descr="https://dde.carlisle.army.mil/documents/courses_10/icons/earthThumb.gif"/>
          <p:cNvPicPr>
            <a:picLocks noChangeAspect="1" noChangeArrowheads="1"/>
          </p:cNvPicPr>
          <p:nvPr/>
        </p:nvPicPr>
        <p:blipFill>
          <a:blip r:embed="rId4" r:link="rId5" cstate="print"/>
          <a:srcRect/>
          <a:stretch>
            <a:fillRect/>
          </a:stretch>
        </p:blipFill>
        <p:spPr bwMode="auto">
          <a:xfrm>
            <a:off x="228600" y="5038725"/>
            <a:ext cx="304800" cy="295275"/>
          </a:xfrm>
          <a:prstGeom prst="rect">
            <a:avLst/>
          </a:prstGeom>
          <a:noFill/>
        </p:spPr>
      </p:pic>
      <p:sp>
        <p:nvSpPr>
          <p:cNvPr id="16" name="TextBox 15"/>
          <p:cNvSpPr txBox="1"/>
          <p:nvPr/>
        </p:nvSpPr>
        <p:spPr>
          <a:xfrm>
            <a:off x="2971800" y="1524000"/>
            <a:ext cx="2930995" cy="830997"/>
          </a:xfrm>
          <a:prstGeom prst="rect">
            <a:avLst/>
          </a:prstGeom>
          <a:noFill/>
        </p:spPr>
        <p:txBody>
          <a:bodyPr wrap="none" rtlCol="0">
            <a:spAutoFit/>
          </a:bodyPr>
          <a:lstStyle/>
          <a:p>
            <a:r>
              <a:rPr lang="en-US" sz="4800" dirty="0" smtClean="0"/>
              <a:t>References</a:t>
            </a:r>
            <a:endParaRPr lang="en-US" sz="4800" dirty="0"/>
          </a:p>
        </p:txBody>
      </p:sp>
      <p:pic>
        <p:nvPicPr>
          <p:cNvPr id="10" name="Picture 2"/>
          <p:cNvPicPr>
            <a:picLocks noChangeAspect="1" noChangeArrowheads="1"/>
          </p:cNvPicPr>
          <p:nvPr/>
        </p:nvPicPr>
        <p:blipFill>
          <a:blip r:embed="rId9" cstate="print"/>
          <a:srcRect/>
          <a:stretch>
            <a:fillRect/>
          </a:stretch>
        </p:blipFill>
        <p:spPr bwMode="auto">
          <a:xfrm>
            <a:off x="8024238" y="0"/>
            <a:ext cx="1119762" cy="1066800"/>
          </a:xfrm>
          <a:prstGeom prst="rect">
            <a:avLst/>
          </a:prstGeom>
          <a:noFill/>
          <a:ln w="9525">
            <a:noFill/>
            <a:miter lim="800000"/>
            <a:headEnd/>
            <a:tailEnd/>
          </a:ln>
        </p:spPr>
      </p:pic>
      <p:pic>
        <p:nvPicPr>
          <p:cNvPr id="11" name="Picture 10"/>
          <p:cNvPicPr>
            <a:picLocks noChangeAspect="1" noChangeArrowheads="1"/>
          </p:cNvPicPr>
          <p:nvPr/>
        </p:nvPicPr>
        <p:blipFill>
          <a:blip r:embed="rId10" cstate="print"/>
          <a:srcRect/>
          <a:stretch>
            <a:fillRect/>
          </a:stretch>
        </p:blipFill>
        <p:spPr bwMode="auto">
          <a:xfrm>
            <a:off x="0" y="1"/>
            <a:ext cx="1143000" cy="1064172"/>
          </a:xfrm>
          <a:prstGeom prst="rect">
            <a:avLst/>
          </a:prstGeom>
          <a:noFill/>
          <a:ln w="9525">
            <a:noFill/>
            <a:miter lim="800000"/>
            <a:headEnd/>
            <a:tailEnd/>
          </a:ln>
        </p:spPr>
      </p:pic>
      <p:pic>
        <p:nvPicPr>
          <p:cNvPr id="17" name="~PP159.WAV">
            <a:hlinkClick r:id="" action="ppaction://media"/>
          </p:cNvPr>
          <p:cNvPicPr>
            <a:picLocks noRot="1" noChangeAspect="1"/>
          </p:cNvPicPr>
          <p:nvPr>
            <a:wavAudioFile r:embed="rId1" name="~PP159.WAV"/>
          </p:nvPr>
        </p:nvPicPr>
        <p:blipFill>
          <a:blip r:embed="rId11" cstate="print"/>
          <a:stretch>
            <a:fillRect/>
          </a:stretch>
        </p:blipFill>
        <p:spPr>
          <a:xfrm>
            <a:off x="8724900" y="6438900"/>
            <a:ext cx="304800" cy="304800"/>
          </a:xfrm>
          <a:prstGeom prst="rect">
            <a:avLst/>
          </a:prstGeom>
        </p:spPr>
      </p:pic>
    </p:spTree>
  </p:cSld>
  <p:clrMapOvr>
    <a:masterClrMapping/>
  </p:clrMapOvr>
  <p:transition advTm="159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5" cstate="print"/>
          <a:srcRect/>
          <a:stretch>
            <a:fillRect/>
          </a:stretch>
        </p:blipFill>
        <p:spPr bwMode="auto">
          <a:xfrm>
            <a:off x="8024238" y="0"/>
            <a:ext cx="1119762" cy="1066800"/>
          </a:xfrm>
          <a:prstGeom prst="rect">
            <a:avLst/>
          </a:prstGeom>
          <a:noFill/>
          <a:ln w="9525">
            <a:noFill/>
            <a:miter lim="800000"/>
            <a:headEnd/>
            <a:tailEnd/>
          </a:ln>
        </p:spPr>
      </p:pic>
      <p:pic>
        <p:nvPicPr>
          <p:cNvPr id="3" name="Picture 2"/>
          <p:cNvPicPr>
            <a:picLocks noChangeAspect="1" noChangeArrowheads="1"/>
          </p:cNvPicPr>
          <p:nvPr/>
        </p:nvPicPr>
        <p:blipFill>
          <a:blip r:embed="rId6" cstate="print"/>
          <a:srcRect/>
          <a:stretch>
            <a:fillRect/>
          </a:stretch>
        </p:blipFill>
        <p:spPr bwMode="auto">
          <a:xfrm>
            <a:off x="0" y="1"/>
            <a:ext cx="1143000" cy="1064172"/>
          </a:xfrm>
          <a:prstGeom prst="rect">
            <a:avLst/>
          </a:prstGeom>
          <a:noFill/>
          <a:ln w="9525">
            <a:noFill/>
            <a:miter lim="800000"/>
            <a:headEnd/>
            <a:tailEnd/>
          </a:ln>
        </p:spPr>
      </p:pic>
      <p:sp>
        <p:nvSpPr>
          <p:cNvPr id="4" name="TextBox 3"/>
          <p:cNvSpPr txBox="1"/>
          <p:nvPr/>
        </p:nvSpPr>
        <p:spPr>
          <a:xfrm>
            <a:off x="2971800" y="685800"/>
            <a:ext cx="3308598" cy="830997"/>
          </a:xfrm>
          <a:prstGeom prst="rect">
            <a:avLst/>
          </a:prstGeom>
          <a:noFill/>
        </p:spPr>
        <p:txBody>
          <a:bodyPr wrap="none" rtlCol="0">
            <a:spAutoFit/>
          </a:bodyPr>
          <a:lstStyle/>
          <a:p>
            <a:r>
              <a:rPr lang="en-US" sz="4800" dirty="0" smtClean="0"/>
              <a:t>Preparation</a:t>
            </a:r>
            <a:endParaRPr lang="en-US" sz="4800" dirty="0"/>
          </a:p>
        </p:txBody>
      </p:sp>
      <p:sp>
        <p:nvSpPr>
          <p:cNvPr id="5" name="TextBox 4"/>
          <p:cNvSpPr txBox="1"/>
          <p:nvPr/>
        </p:nvSpPr>
        <p:spPr>
          <a:xfrm>
            <a:off x="762000" y="1905000"/>
            <a:ext cx="7870553" cy="584775"/>
          </a:xfrm>
          <a:prstGeom prst="rect">
            <a:avLst/>
          </a:prstGeom>
          <a:noFill/>
        </p:spPr>
        <p:txBody>
          <a:bodyPr wrap="none" rtlCol="0">
            <a:spAutoFit/>
          </a:bodyPr>
          <a:lstStyle/>
          <a:p>
            <a:r>
              <a:rPr lang="en-US" sz="3200" dirty="0" smtClean="0"/>
              <a:t>1.  Read the evaluative requirements…again!</a:t>
            </a:r>
            <a:endParaRPr lang="en-US" sz="3200" dirty="0"/>
          </a:p>
        </p:txBody>
      </p:sp>
      <p:sp>
        <p:nvSpPr>
          <p:cNvPr id="6" name="TextBox 5"/>
          <p:cNvSpPr txBox="1"/>
          <p:nvPr/>
        </p:nvSpPr>
        <p:spPr>
          <a:xfrm>
            <a:off x="762000" y="2539425"/>
            <a:ext cx="5945282" cy="584775"/>
          </a:xfrm>
          <a:prstGeom prst="rect">
            <a:avLst/>
          </a:prstGeom>
          <a:noFill/>
        </p:spPr>
        <p:txBody>
          <a:bodyPr wrap="none" rtlCol="0">
            <a:spAutoFit/>
          </a:bodyPr>
          <a:lstStyle/>
          <a:p>
            <a:r>
              <a:rPr lang="en-US" sz="3200" dirty="0" smtClean="0"/>
              <a:t>2.  Set Microsoft grammar check </a:t>
            </a:r>
            <a:endParaRPr lang="en-US" sz="3200" dirty="0"/>
          </a:p>
        </p:txBody>
      </p:sp>
      <p:sp>
        <p:nvSpPr>
          <p:cNvPr id="7" name="TextBox 6"/>
          <p:cNvSpPr txBox="1"/>
          <p:nvPr/>
        </p:nvSpPr>
        <p:spPr>
          <a:xfrm>
            <a:off x="762000" y="3225225"/>
            <a:ext cx="6522555" cy="584775"/>
          </a:xfrm>
          <a:prstGeom prst="rect">
            <a:avLst/>
          </a:prstGeom>
          <a:noFill/>
        </p:spPr>
        <p:txBody>
          <a:bodyPr wrap="none" rtlCol="0">
            <a:spAutoFit/>
          </a:bodyPr>
          <a:lstStyle/>
          <a:p>
            <a:r>
              <a:rPr lang="en-US" sz="3200" dirty="0" smtClean="0"/>
              <a:t>3.  Set Word document for endnotes</a:t>
            </a:r>
            <a:endParaRPr lang="en-US" sz="3200" dirty="0"/>
          </a:p>
        </p:txBody>
      </p:sp>
      <p:sp>
        <p:nvSpPr>
          <p:cNvPr id="8" name="TextBox 7"/>
          <p:cNvSpPr txBox="1"/>
          <p:nvPr/>
        </p:nvSpPr>
        <p:spPr>
          <a:xfrm>
            <a:off x="762000" y="3911025"/>
            <a:ext cx="3725700" cy="584775"/>
          </a:xfrm>
          <a:prstGeom prst="rect">
            <a:avLst/>
          </a:prstGeom>
          <a:noFill/>
        </p:spPr>
        <p:txBody>
          <a:bodyPr wrap="none" rtlCol="0">
            <a:spAutoFit/>
          </a:bodyPr>
          <a:lstStyle/>
          <a:p>
            <a:pPr marL="514350" indent="-514350">
              <a:buAutoNum type="arabicPeriod" startAt="4"/>
            </a:pPr>
            <a:r>
              <a:rPr lang="en-US" sz="3200" dirty="0" smtClean="0"/>
              <a:t>Create an outline</a:t>
            </a:r>
            <a:endParaRPr lang="en-US" sz="3200" dirty="0"/>
          </a:p>
        </p:txBody>
      </p:sp>
      <p:sp>
        <p:nvSpPr>
          <p:cNvPr id="9" name="Rectangle 8"/>
          <p:cNvSpPr/>
          <p:nvPr/>
        </p:nvSpPr>
        <p:spPr>
          <a:xfrm>
            <a:off x="838200" y="1905000"/>
            <a:ext cx="6400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762000" y="4648200"/>
            <a:ext cx="5783314" cy="584775"/>
          </a:xfrm>
          <a:prstGeom prst="rect">
            <a:avLst/>
          </a:prstGeom>
          <a:noFill/>
        </p:spPr>
        <p:txBody>
          <a:bodyPr wrap="none" rtlCol="0">
            <a:spAutoFit/>
          </a:bodyPr>
          <a:lstStyle/>
          <a:p>
            <a:pPr marL="514350" indent="-514350"/>
            <a:r>
              <a:rPr lang="en-US" sz="3200" dirty="0" smtClean="0"/>
              <a:t>5.  Begin your paper drafting      </a:t>
            </a:r>
            <a:endParaRPr lang="en-US" sz="3200" dirty="0"/>
          </a:p>
        </p:txBody>
      </p:sp>
      <p:pic>
        <p:nvPicPr>
          <p:cNvPr id="11" name="~PP3477.WAV">
            <a:hlinkClick r:id="" action="ppaction://media"/>
          </p:cNvPr>
          <p:cNvPicPr>
            <a:picLocks noRot="1" noChangeAspect="1"/>
          </p:cNvPicPr>
          <p:nvPr>
            <a:wavAudioFile r:embed="rId2" name="~PP3477.WAV"/>
          </p:nvPr>
        </p:nvPicPr>
        <p:blipFill>
          <a:blip r:embed="rId7" cstate="print"/>
          <a:stretch>
            <a:fillRect/>
          </a:stretch>
        </p:blipFill>
        <p:spPr>
          <a:xfrm>
            <a:off x="8724900" y="6438900"/>
            <a:ext cx="304800" cy="304800"/>
          </a:xfrm>
          <a:prstGeom prst="rect">
            <a:avLst/>
          </a:prstGeom>
        </p:spPr>
      </p:pic>
    </p:spTree>
    <p:custDataLst>
      <p:tags r:id="rId1"/>
    </p:custDataLst>
  </p:cSld>
  <p:clrMapOvr>
    <a:masterClrMapping/>
  </p:clrMapOvr>
  <p:transition advTm="563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32" fill="hold" display="0">
                  <p:stCondLst>
                    <p:cond delay="indefinite"/>
                  </p:stCondLst>
                  <p:endCondLst>
                    <p:cond evt="onPrev" delay="0">
                      <p:tgtEl>
                        <p:sldTgt/>
                      </p:tgtEl>
                    </p:cond>
                    <p:cond evt="onStopAudio" delay="0">
                      <p:tgtEl>
                        <p:sldTgt/>
                      </p:tgtEl>
                    </p:cond>
                  </p:endCondLst>
                </p:cTn>
                <p:tgtEl>
                  <p:spTgt spid="11"/>
                </p:tgtEl>
              </p:cMediaNode>
            </p:audio>
          </p:childTnLst>
        </p:cTn>
      </p:par>
    </p:tnLst>
    <p:bldLst>
      <p:bldP spid="5" grpId="0"/>
      <p:bldP spid="6" grpId="0"/>
      <p:bldP spid="7"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5" cstate="print"/>
          <a:srcRect/>
          <a:stretch>
            <a:fillRect/>
          </a:stretch>
        </p:blipFill>
        <p:spPr bwMode="auto">
          <a:xfrm>
            <a:off x="8024238" y="0"/>
            <a:ext cx="1119762" cy="1066800"/>
          </a:xfrm>
          <a:prstGeom prst="rect">
            <a:avLst/>
          </a:prstGeom>
          <a:noFill/>
          <a:ln w="9525">
            <a:noFill/>
            <a:miter lim="800000"/>
            <a:headEnd/>
            <a:tailEnd/>
          </a:ln>
        </p:spPr>
      </p:pic>
      <p:pic>
        <p:nvPicPr>
          <p:cNvPr id="4" name="Picture 3"/>
          <p:cNvPicPr>
            <a:picLocks noChangeAspect="1" noChangeArrowheads="1"/>
          </p:cNvPicPr>
          <p:nvPr/>
        </p:nvPicPr>
        <p:blipFill>
          <a:blip r:embed="rId6" cstate="print"/>
          <a:srcRect/>
          <a:stretch>
            <a:fillRect/>
          </a:stretch>
        </p:blipFill>
        <p:spPr bwMode="auto">
          <a:xfrm>
            <a:off x="0" y="1"/>
            <a:ext cx="1143000" cy="1064172"/>
          </a:xfrm>
          <a:prstGeom prst="rect">
            <a:avLst/>
          </a:prstGeom>
          <a:noFill/>
          <a:ln w="9525">
            <a:noFill/>
            <a:miter lim="800000"/>
            <a:headEnd/>
            <a:tailEnd/>
          </a:ln>
        </p:spPr>
      </p:pic>
      <p:sp>
        <p:nvSpPr>
          <p:cNvPr id="7" name="TextBox 6"/>
          <p:cNvSpPr txBox="1"/>
          <p:nvPr/>
        </p:nvSpPr>
        <p:spPr>
          <a:xfrm>
            <a:off x="2362200" y="457200"/>
            <a:ext cx="3886200" cy="769441"/>
          </a:xfrm>
          <a:prstGeom prst="rect">
            <a:avLst/>
          </a:prstGeom>
          <a:noFill/>
        </p:spPr>
        <p:txBody>
          <a:bodyPr wrap="square" rtlCol="0">
            <a:spAutoFit/>
          </a:bodyPr>
          <a:lstStyle/>
          <a:p>
            <a:pPr algn="ctr"/>
            <a:r>
              <a:rPr lang="en-US" sz="4400" dirty="0" smtClean="0"/>
              <a:t>Introduction</a:t>
            </a:r>
            <a:endParaRPr lang="en-US" sz="4400" dirty="0"/>
          </a:p>
        </p:txBody>
      </p:sp>
      <p:sp>
        <p:nvSpPr>
          <p:cNvPr id="10" name="Rectangle 9"/>
          <p:cNvSpPr/>
          <p:nvPr/>
        </p:nvSpPr>
        <p:spPr>
          <a:xfrm>
            <a:off x="1447800" y="2286000"/>
            <a:ext cx="6400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228600" y="1994357"/>
            <a:ext cx="1805302" cy="400110"/>
          </a:xfrm>
          <a:prstGeom prst="rect">
            <a:avLst/>
          </a:prstGeom>
          <a:noFill/>
        </p:spPr>
        <p:txBody>
          <a:bodyPr wrap="none" rtlCol="0">
            <a:spAutoFit/>
          </a:bodyPr>
          <a:lstStyle/>
          <a:p>
            <a:r>
              <a:rPr lang="en-US" sz="2000" dirty="0" smtClean="0">
                <a:latin typeface="Arial" pitchFamily="34" charset="0"/>
                <a:cs typeface="Arial" pitchFamily="34" charset="0"/>
              </a:rPr>
              <a:t>I.  Introduction</a:t>
            </a:r>
            <a:endParaRPr lang="en-US" sz="2000" dirty="0">
              <a:latin typeface="Arial" pitchFamily="34" charset="0"/>
              <a:cs typeface="Arial" pitchFamily="34" charset="0"/>
            </a:endParaRPr>
          </a:p>
        </p:txBody>
      </p:sp>
      <p:sp>
        <p:nvSpPr>
          <p:cNvPr id="13" name="TextBox 12"/>
          <p:cNvSpPr txBox="1"/>
          <p:nvPr/>
        </p:nvSpPr>
        <p:spPr>
          <a:xfrm>
            <a:off x="2514600" y="1586806"/>
            <a:ext cx="6477000" cy="1169551"/>
          </a:xfrm>
          <a:prstGeom prst="rect">
            <a:avLst/>
          </a:prstGeom>
          <a:noFill/>
        </p:spPr>
        <p:txBody>
          <a:bodyPr wrap="square" rtlCol="0">
            <a:spAutoFit/>
          </a:bodyPr>
          <a:lstStyle/>
          <a:p>
            <a:r>
              <a:rPr lang="en-US" sz="1400" dirty="0" smtClean="0">
                <a:latin typeface="Arial" pitchFamily="34" charset="0"/>
                <a:cs typeface="Arial" pitchFamily="34" charset="0"/>
              </a:rPr>
              <a:t>1. Summarize critical thinking theses from Peter A. Facione, Colonel Stephen J. Gerras, and Dr. Richard Paul and Dr. Linda Elder.</a:t>
            </a:r>
          </a:p>
          <a:p>
            <a:r>
              <a:rPr lang="en-US" sz="1400" dirty="0" smtClean="0">
                <a:latin typeface="Arial" pitchFamily="34" charset="0"/>
                <a:cs typeface="Arial" pitchFamily="34" charset="0"/>
              </a:rPr>
              <a:t>2.  Outline why critical thinking is an important attribute in strategic leadership;</a:t>
            </a:r>
          </a:p>
          <a:p>
            <a:r>
              <a:rPr lang="en-US" sz="1400" dirty="0" smtClean="0">
                <a:latin typeface="Arial" pitchFamily="34" charset="0"/>
                <a:cs typeface="Arial" pitchFamily="34" charset="0"/>
              </a:rPr>
              <a:t>3.  Assess critical thinking application to the DDE program study to enhance personal development in strategic leadership. </a:t>
            </a:r>
            <a:endParaRPr lang="en-US" sz="1400" dirty="0">
              <a:latin typeface="Arial" pitchFamily="34" charset="0"/>
              <a:cs typeface="Arial" pitchFamily="34" charset="0"/>
            </a:endParaRPr>
          </a:p>
        </p:txBody>
      </p:sp>
      <p:sp>
        <p:nvSpPr>
          <p:cNvPr id="15" name="TextBox 14"/>
          <p:cNvSpPr txBox="1"/>
          <p:nvPr/>
        </p:nvSpPr>
        <p:spPr>
          <a:xfrm>
            <a:off x="609600" y="4923472"/>
            <a:ext cx="8001000" cy="1754326"/>
          </a:xfrm>
          <a:prstGeom prst="rect">
            <a:avLst/>
          </a:prstGeom>
          <a:noFill/>
        </p:spPr>
        <p:txBody>
          <a:bodyPr wrap="square" rtlCol="0">
            <a:spAutoFit/>
          </a:bodyPr>
          <a:lstStyle/>
          <a:p>
            <a:r>
              <a:rPr lang="en-US" dirty="0" smtClean="0">
                <a:latin typeface="Arial" pitchFamily="34" charset="0"/>
                <a:cs typeface="Arial" pitchFamily="34" charset="0"/>
              </a:rPr>
              <a:t>     </a:t>
            </a:r>
            <a:r>
              <a:rPr lang="en-US" dirty="0" smtClean="0"/>
              <a:t>This expository essay will briefly summarize theses from Peter A. </a:t>
            </a:r>
            <a:r>
              <a:rPr lang="en-US" dirty="0" err="1" smtClean="0"/>
              <a:t>Facione</a:t>
            </a:r>
            <a:r>
              <a:rPr lang="en-US" dirty="0" smtClean="0"/>
              <a:t>, Colonel Stephen J. Gerras, and Dr. Richard Paul and Dr. Linda Elder on critical thinking.  In addition, the essay will outline why critical thinking is an important attribute in strategic leadership.  Finally, the essay will assess critical thinking application to the DDE program study to enhance personal development in strategic leadership.</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
        <p:nvSpPr>
          <p:cNvPr id="16" name="Rectangle 15"/>
          <p:cNvSpPr/>
          <p:nvPr/>
        </p:nvSpPr>
        <p:spPr>
          <a:xfrm>
            <a:off x="685800" y="3018472"/>
            <a:ext cx="7848600" cy="1477328"/>
          </a:xfrm>
          <a:prstGeom prst="rect">
            <a:avLst/>
          </a:prstGeom>
        </p:spPr>
        <p:txBody>
          <a:bodyPr wrap="square">
            <a:spAutoFit/>
          </a:bodyPr>
          <a:lstStyle/>
          <a:p>
            <a:r>
              <a:rPr lang="en-US" dirty="0" smtClean="0"/>
              <a:t>This expository essay will briefly summarize theses from three articles on critical thinking.  In addition, the essay will outline why critical thinking is an important attribute in strategic leadership.  Finally, the essay will assess critical thinking application to the DDE program study to enhance personal development in strategic leadership. </a:t>
            </a:r>
            <a:endParaRPr lang="en-US" dirty="0"/>
          </a:p>
        </p:txBody>
      </p:sp>
      <p:pic>
        <p:nvPicPr>
          <p:cNvPr id="21" name="~PP3643.WAV">
            <a:hlinkClick r:id="" action="ppaction://media"/>
          </p:cNvPr>
          <p:cNvPicPr>
            <a:picLocks noRot="1" noChangeAspect="1"/>
          </p:cNvPicPr>
          <p:nvPr>
            <a:wavAudioFile r:embed="rId2" name="~PP3643.WAV"/>
          </p:nvPr>
        </p:nvPicPr>
        <p:blipFill>
          <a:blip r:embed="rId7" cstate="print"/>
          <a:stretch>
            <a:fillRect/>
          </a:stretch>
        </p:blipFill>
        <p:spPr>
          <a:xfrm>
            <a:off x="8724900" y="6438900"/>
            <a:ext cx="304800" cy="304800"/>
          </a:xfrm>
          <a:prstGeom prst="rect">
            <a:avLst/>
          </a:prstGeom>
        </p:spPr>
      </p:pic>
    </p:spTree>
    <p:custDataLst>
      <p:tags r:id="rId1"/>
    </p:custDataLst>
  </p:cSld>
  <p:clrMapOvr>
    <a:masterClrMapping/>
  </p:clrMapOvr>
  <p:transition advTm="1113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5" fill="hold" display="0">
                  <p:stCondLst>
                    <p:cond delay="indefinite"/>
                  </p:stCondLst>
                  <p:endCondLst>
                    <p:cond evt="onPrev" delay="0">
                      <p:tgtEl>
                        <p:sldTgt/>
                      </p:tgtEl>
                    </p:cond>
                    <p:cond evt="onStopAudio" delay="0">
                      <p:tgtEl>
                        <p:sldTgt/>
                      </p:tgtEl>
                    </p:cond>
                  </p:endCondLst>
                </p:cTn>
                <p:tgtEl>
                  <p:spTgt spid="21"/>
                </p:tgtEl>
              </p:cMediaNode>
            </p:audio>
          </p:childTnLst>
        </p:cTn>
      </p:par>
    </p:tnLst>
    <p:bldLst>
      <p:bldP spid="12" grpId="0"/>
      <p:bldP spid="13"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5" cstate="print"/>
          <a:srcRect/>
          <a:stretch>
            <a:fillRect/>
          </a:stretch>
        </p:blipFill>
        <p:spPr bwMode="auto">
          <a:xfrm>
            <a:off x="8024238" y="0"/>
            <a:ext cx="1119762" cy="1066800"/>
          </a:xfrm>
          <a:prstGeom prst="rect">
            <a:avLst/>
          </a:prstGeom>
          <a:noFill/>
          <a:ln w="9525">
            <a:noFill/>
            <a:miter lim="800000"/>
            <a:headEnd/>
            <a:tailEnd/>
          </a:ln>
        </p:spPr>
      </p:pic>
      <p:pic>
        <p:nvPicPr>
          <p:cNvPr id="4" name="Picture 3"/>
          <p:cNvPicPr>
            <a:picLocks noChangeAspect="1" noChangeArrowheads="1"/>
          </p:cNvPicPr>
          <p:nvPr/>
        </p:nvPicPr>
        <p:blipFill>
          <a:blip r:embed="rId6" cstate="print"/>
          <a:srcRect/>
          <a:stretch>
            <a:fillRect/>
          </a:stretch>
        </p:blipFill>
        <p:spPr bwMode="auto">
          <a:xfrm>
            <a:off x="0" y="1"/>
            <a:ext cx="1143000" cy="1064172"/>
          </a:xfrm>
          <a:prstGeom prst="rect">
            <a:avLst/>
          </a:prstGeom>
          <a:noFill/>
          <a:ln w="9525">
            <a:noFill/>
            <a:miter lim="800000"/>
            <a:headEnd/>
            <a:tailEnd/>
          </a:ln>
        </p:spPr>
      </p:pic>
      <p:sp>
        <p:nvSpPr>
          <p:cNvPr id="7" name="TextBox 6"/>
          <p:cNvSpPr txBox="1"/>
          <p:nvPr/>
        </p:nvSpPr>
        <p:spPr>
          <a:xfrm>
            <a:off x="2362200" y="457200"/>
            <a:ext cx="3886200" cy="769441"/>
          </a:xfrm>
          <a:prstGeom prst="rect">
            <a:avLst/>
          </a:prstGeom>
          <a:noFill/>
        </p:spPr>
        <p:txBody>
          <a:bodyPr wrap="square" rtlCol="0">
            <a:spAutoFit/>
          </a:bodyPr>
          <a:lstStyle/>
          <a:p>
            <a:pPr algn="ctr"/>
            <a:r>
              <a:rPr lang="en-US" sz="4400" dirty="0" smtClean="0"/>
              <a:t>Key Ideas </a:t>
            </a:r>
            <a:endParaRPr lang="en-US" sz="4400" dirty="0"/>
          </a:p>
        </p:txBody>
      </p:sp>
      <p:sp>
        <p:nvSpPr>
          <p:cNvPr id="10" name="Rectangle 9"/>
          <p:cNvSpPr/>
          <p:nvPr/>
        </p:nvSpPr>
        <p:spPr>
          <a:xfrm>
            <a:off x="1447800" y="2286000"/>
            <a:ext cx="6400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228600" y="5194757"/>
            <a:ext cx="1839478" cy="400110"/>
          </a:xfrm>
          <a:prstGeom prst="rect">
            <a:avLst/>
          </a:prstGeom>
          <a:noFill/>
        </p:spPr>
        <p:txBody>
          <a:bodyPr wrap="none" rtlCol="0">
            <a:spAutoFit/>
          </a:bodyPr>
          <a:lstStyle/>
          <a:p>
            <a:pPr marL="400050" indent="-400050"/>
            <a:r>
              <a:rPr lang="en-US" sz="2000" dirty="0" smtClean="0">
                <a:latin typeface="Arial" pitchFamily="34" charset="0"/>
                <a:cs typeface="Arial" pitchFamily="34" charset="0"/>
              </a:rPr>
              <a:t>IV.  Key Idea 3</a:t>
            </a:r>
          </a:p>
        </p:txBody>
      </p:sp>
      <p:sp>
        <p:nvSpPr>
          <p:cNvPr id="19" name="TextBox 18"/>
          <p:cNvSpPr txBox="1"/>
          <p:nvPr/>
        </p:nvSpPr>
        <p:spPr>
          <a:xfrm>
            <a:off x="239278" y="2209800"/>
            <a:ext cx="1813317" cy="400110"/>
          </a:xfrm>
          <a:prstGeom prst="rect">
            <a:avLst/>
          </a:prstGeom>
          <a:noFill/>
        </p:spPr>
        <p:txBody>
          <a:bodyPr wrap="none" rtlCol="0">
            <a:spAutoFit/>
          </a:bodyPr>
          <a:lstStyle/>
          <a:p>
            <a:pPr marL="400050" indent="-400050">
              <a:buAutoNum type="romanUcPeriod" startAt="2"/>
            </a:pPr>
            <a:r>
              <a:rPr lang="en-US" sz="2000" dirty="0" smtClean="0">
                <a:latin typeface="Arial" pitchFamily="34" charset="0"/>
                <a:cs typeface="Arial" pitchFamily="34" charset="0"/>
              </a:rPr>
              <a:t>Key Idea 1</a:t>
            </a:r>
          </a:p>
        </p:txBody>
      </p:sp>
      <p:sp>
        <p:nvSpPr>
          <p:cNvPr id="20" name="Rectangle 19"/>
          <p:cNvSpPr/>
          <p:nvPr/>
        </p:nvSpPr>
        <p:spPr>
          <a:xfrm>
            <a:off x="2525278" y="2228910"/>
            <a:ext cx="6629400" cy="523220"/>
          </a:xfrm>
          <a:prstGeom prst="rect">
            <a:avLst/>
          </a:prstGeom>
        </p:spPr>
        <p:txBody>
          <a:bodyPr wrap="square">
            <a:spAutoFit/>
          </a:bodyPr>
          <a:lstStyle/>
          <a:p>
            <a:r>
              <a:rPr lang="en-US" sz="1400" dirty="0" smtClean="0">
                <a:latin typeface="Arial" pitchFamily="34" charset="0"/>
                <a:cs typeface="Arial" pitchFamily="34" charset="0"/>
              </a:rPr>
              <a:t>Summary of critical thinking theses from Peter A. Facione, Colonel Stephen J. Gerras, and Dr. Richard Paul and Dr. Linda Elder.</a:t>
            </a:r>
          </a:p>
        </p:txBody>
      </p:sp>
      <p:sp>
        <p:nvSpPr>
          <p:cNvPr id="23" name="Rectangle 22"/>
          <p:cNvSpPr/>
          <p:nvPr/>
        </p:nvSpPr>
        <p:spPr>
          <a:xfrm>
            <a:off x="2525278" y="3746957"/>
            <a:ext cx="6629400" cy="307777"/>
          </a:xfrm>
          <a:prstGeom prst="rect">
            <a:avLst/>
          </a:prstGeom>
        </p:spPr>
        <p:txBody>
          <a:bodyPr wrap="square">
            <a:spAutoFit/>
          </a:bodyPr>
          <a:lstStyle/>
          <a:p>
            <a:r>
              <a:rPr lang="en-US" sz="1400" dirty="0" smtClean="0">
                <a:latin typeface="Arial" pitchFamily="34" charset="0"/>
                <a:cs typeface="Arial" pitchFamily="34" charset="0"/>
              </a:rPr>
              <a:t>Why critical thinking is an important attribute in Strategic Leadership</a:t>
            </a:r>
          </a:p>
        </p:txBody>
      </p:sp>
      <p:sp>
        <p:nvSpPr>
          <p:cNvPr id="26" name="TextBox 25"/>
          <p:cNvSpPr txBox="1"/>
          <p:nvPr/>
        </p:nvSpPr>
        <p:spPr>
          <a:xfrm>
            <a:off x="239278" y="3727847"/>
            <a:ext cx="1832553" cy="400110"/>
          </a:xfrm>
          <a:prstGeom prst="rect">
            <a:avLst/>
          </a:prstGeom>
          <a:noFill/>
        </p:spPr>
        <p:txBody>
          <a:bodyPr wrap="none" rtlCol="0">
            <a:spAutoFit/>
          </a:bodyPr>
          <a:lstStyle/>
          <a:p>
            <a:pPr marL="400050" indent="-400050"/>
            <a:r>
              <a:rPr lang="en-US" sz="2000" dirty="0" smtClean="0">
                <a:latin typeface="Arial" pitchFamily="34" charset="0"/>
                <a:cs typeface="Arial" pitchFamily="34" charset="0"/>
              </a:rPr>
              <a:t>III.  Key Idea 2</a:t>
            </a:r>
          </a:p>
        </p:txBody>
      </p:sp>
      <p:sp>
        <p:nvSpPr>
          <p:cNvPr id="28" name="Rectangle 27"/>
          <p:cNvSpPr/>
          <p:nvPr/>
        </p:nvSpPr>
        <p:spPr>
          <a:xfrm>
            <a:off x="2525278" y="5128737"/>
            <a:ext cx="6324600" cy="523220"/>
          </a:xfrm>
          <a:prstGeom prst="rect">
            <a:avLst/>
          </a:prstGeom>
        </p:spPr>
        <p:txBody>
          <a:bodyPr wrap="square">
            <a:spAutoFit/>
          </a:bodyPr>
          <a:lstStyle/>
          <a:p>
            <a:r>
              <a:rPr lang="en-US" sz="1400" dirty="0" smtClean="0">
                <a:latin typeface="Arial" pitchFamily="34" charset="0"/>
                <a:cs typeface="Arial" pitchFamily="34" charset="0"/>
              </a:rPr>
              <a:t>Assessment of critical thinking application to the DDE program study to enhance personal development in strategic leadership.</a:t>
            </a:r>
            <a:endParaRPr lang="en-US" sz="1400" dirty="0"/>
          </a:p>
        </p:txBody>
      </p:sp>
      <p:sp>
        <p:nvSpPr>
          <p:cNvPr id="29" name="TextBox 28"/>
          <p:cNvSpPr txBox="1"/>
          <p:nvPr/>
        </p:nvSpPr>
        <p:spPr>
          <a:xfrm>
            <a:off x="3058678" y="2691825"/>
            <a:ext cx="2033570" cy="584775"/>
          </a:xfrm>
          <a:prstGeom prst="rect">
            <a:avLst/>
          </a:prstGeom>
          <a:noFill/>
        </p:spPr>
        <p:txBody>
          <a:bodyPr wrap="none" rtlCol="0">
            <a:spAutoFit/>
          </a:bodyPr>
          <a:lstStyle/>
          <a:p>
            <a:r>
              <a:rPr lang="en-US" sz="1600" dirty="0" smtClean="0"/>
              <a:t>- Evidence example 1</a:t>
            </a:r>
          </a:p>
          <a:p>
            <a:r>
              <a:rPr lang="en-US" sz="1600" dirty="0" smtClean="0"/>
              <a:t>- Evidence example 2</a:t>
            </a:r>
            <a:endParaRPr lang="en-US" sz="1600" dirty="0"/>
          </a:p>
        </p:txBody>
      </p:sp>
      <p:sp>
        <p:nvSpPr>
          <p:cNvPr id="31" name="TextBox 30"/>
          <p:cNvSpPr txBox="1"/>
          <p:nvPr/>
        </p:nvSpPr>
        <p:spPr>
          <a:xfrm>
            <a:off x="3058678" y="4063425"/>
            <a:ext cx="2033570" cy="584775"/>
          </a:xfrm>
          <a:prstGeom prst="rect">
            <a:avLst/>
          </a:prstGeom>
          <a:noFill/>
        </p:spPr>
        <p:txBody>
          <a:bodyPr wrap="none" rtlCol="0">
            <a:spAutoFit/>
          </a:bodyPr>
          <a:lstStyle/>
          <a:p>
            <a:r>
              <a:rPr lang="en-US" sz="1600" dirty="0" smtClean="0"/>
              <a:t>- Evidence example 1</a:t>
            </a:r>
          </a:p>
          <a:p>
            <a:r>
              <a:rPr lang="en-US" sz="1600" dirty="0" smtClean="0"/>
              <a:t>- Evidence example 2</a:t>
            </a:r>
            <a:endParaRPr lang="en-US" sz="1600" dirty="0"/>
          </a:p>
        </p:txBody>
      </p:sp>
      <p:sp>
        <p:nvSpPr>
          <p:cNvPr id="32" name="TextBox 31"/>
          <p:cNvSpPr txBox="1"/>
          <p:nvPr/>
        </p:nvSpPr>
        <p:spPr>
          <a:xfrm>
            <a:off x="3058678" y="5663625"/>
            <a:ext cx="2033570" cy="584775"/>
          </a:xfrm>
          <a:prstGeom prst="rect">
            <a:avLst/>
          </a:prstGeom>
          <a:noFill/>
        </p:spPr>
        <p:txBody>
          <a:bodyPr wrap="none" rtlCol="0">
            <a:spAutoFit/>
          </a:bodyPr>
          <a:lstStyle/>
          <a:p>
            <a:r>
              <a:rPr lang="en-US" sz="1600" dirty="0" smtClean="0"/>
              <a:t>- Evidence example 1</a:t>
            </a:r>
          </a:p>
          <a:p>
            <a:r>
              <a:rPr lang="en-US" sz="1600" dirty="0" smtClean="0"/>
              <a:t>- Evidence example 2</a:t>
            </a:r>
            <a:endParaRPr lang="en-US" sz="1600" dirty="0"/>
          </a:p>
        </p:txBody>
      </p:sp>
      <p:sp>
        <p:nvSpPr>
          <p:cNvPr id="33" name="TextBox 32"/>
          <p:cNvSpPr txBox="1"/>
          <p:nvPr/>
        </p:nvSpPr>
        <p:spPr>
          <a:xfrm>
            <a:off x="3071150" y="3242846"/>
            <a:ext cx="1215013" cy="338554"/>
          </a:xfrm>
          <a:prstGeom prst="rect">
            <a:avLst/>
          </a:prstGeom>
          <a:noFill/>
        </p:spPr>
        <p:txBody>
          <a:bodyPr wrap="none" rtlCol="0">
            <a:spAutoFit/>
          </a:bodyPr>
          <a:lstStyle/>
          <a:p>
            <a:r>
              <a:rPr lang="en-US" sz="1600" dirty="0" smtClean="0"/>
              <a:t>- Transition</a:t>
            </a:r>
            <a:endParaRPr lang="en-US" sz="1600" dirty="0"/>
          </a:p>
        </p:txBody>
      </p:sp>
      <p:sp>
        <p:nvSpPr>
          <p:cNvPr id="34" name="TextBox 33"/>
          <p:cNvSpPr txBox="1"/>
          <p:nvPr/>
        </p:nvSpPr>
        <p:spPr>
          <a:xfrm>
            <a:off x="3059575" y="4614446"/>
            <a:ext cx="1215013" cy="338554"/>
          </a:xfrm>
          <a:prstGeom prst="rect">
            <a:avLst/>
          </a:prstGeom>
          <a:noFill/>
        </p:spPr>
        <p:txBody>
          <a:bodyPr wrap="none" rtlCol="0">
            <a:spAutoFit/>
          </a:bodyPr>
          <a:lstStyle/>
          <a:p>
            <a:r>
              <a:rPr lang="en-US" sz="1600" dirty="0" smtClean="0"/>
              <a:t>- Transition</a:t>
            </a:r>
            <a:endParaRPr lang="en-US" sz="1600" dirty="0"/>
          </a:p>
        </p:txBody>
      </p:sp>
      <p:sp>
        <p:nvSpPr>
          <p:cNvPr id="35" name="TextBox 34"/>
          <p:cNvSpPr txBox="1"/>
          <p:nvPr/>
        </p:nvSpPr>
        <p:spPr>
          <a:xfrm>
            <a:off x="3048000" y="6214646"/>
            <a:ext cx="1215013" cy="338554"/>
          </a:xfrm>
          <a:prstGeom prst="rect">
            <a:avLst/>
          </a:prstGeom>
          <a:noFill/>
        </p:spPr>
        <p:txBody>
          <a:bodyPr wrap="none" rtlCol="0">
            <a:spAutoFit/>
          </a:bodyPr>
          <a:lstStyle/>
          <a:p>
            <a:r>
              <a:rPr lang="en-US" sz="1600" dirty="0" smtClean="0"/>
              <a:t>- Transition</a:t>
            </a:r>
            <a:endParaRPr lang="en-US" sz="1600" dirty="0"/>
          </a:p>
        </p:txBody>
      </p:sp>
      <p:pic>
        <p:nvPicPr>
          <p:cNvPr id="24" name="~PP173.WAV">
            <a:hlinkClick r:id="" action="ppaction://media"/>
          </p:cNvPr>
          <p:cNvPicPr>
            <a:picLocks noRot="1" noChangeAspect="1"/>
          </p:cNvPicPr>
          <p:nvPr>
            <a:wavAudioFile r:embed="rId2" name="~PP173.WAV"/>
          </p:nvPr>
        </p:nvPicPr>
        <p:blipFill>
          <a:blip r:embed="rId7" cstate="print"/>
          <a:stretch>
            <a:fillRect/>
          </a:stretch>
        </p:blipFill>
        <p:spPr>
          <a:xfrm>
            <a:off x="8724900" y="6438900"/>
            <a:ext cx="304800" cy="304800"/>
          </a:xfrm>
          <a:prstGeom prst="rect">
            <a:avLst/>
          </a:prstGeom>
        </p:spPr>
      </p:pic>
    </p:spTree>
    <p:custDataLst>
      <p:tags r:id="rId1"/>
    </p:custDataLst>
  </p:cSld>
  <p:clrMapOvr>
    <a:masterClrMapping/>
  </p:clrMapOvr>
  <p:transition advTm="577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51" fill="hold" display="0">
                  <p:stCondLst>
                    <p:cond delay="indefinite"/>
                  </p:stCondLst>
                  <p:endCondLst>
                    <p:cond evt="onPrev" delay="0">
                      <p:tgtEl>
                        <p:sldTgt/>
                      </p:tgtEl>
                    </p:cond>
                    <p:cond evt="onStopAudio" delay="0">
                      <p:tgtEl>
                        <p:sldTgt/>
                      </p:tgtEl>
                    </p:cond>
                  </p:endCondLst>
                </p:cTn>
                <p:tgtEl>
                  <p:spTgt spid="24"/>
                </p:tgtEl>
              </p:cMediaNode>
            </p:audio>
          </p:childTnLst>
        </p:cTn>
      </p:par>
    </p:tnLst>
    <p:bldLst>
      <p:bldP spid="18" grpId="0"/>
      <p:bldP spid="19" grpId="0"/>
      <p:bldP spid="20" grpId="0"/>
      <p:bldP spid="23" grpId="0"/>
      <p:bldP spid="26" grpId="0"/>
      <p:bldP spid="28" grpId="0"/>
      <p:bldP spid="29" grpId="0"/>
      <p:bldP spid="31" grpId="0"/>
      <p:bldP spid="32" grpId="0"/>
      <p:bldP spid="33" grpId="0"/>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5" cstate="print"/>
          <a:srcRect/>
          <a:stretch>
            <a:fillRect/>
          </a:stretch>
        </p:blipFill>
        <p:spPr bwMode="auto">
          <a:xfrm>
            <a:off x="8024238" y="0"/>
            <a:ext cx="1119762" cy="1066800"/>
          </a:xfrm>
          <a:prstGeom prst="rect">
            <a:avLst/>
          </a:prstGeom>
          <a:noFill/>
          <a:ln w="9525">
            <a:noFill/>
            <a:miter lim="800000"/>
            <a:headEnd/>
            <a:tailEnd/>
          </a:ln>
        </p:spPr>
      </p:pic>
      <p:pic>
        <p:nvPicPr>
          <p:cNvPr id="4" name="Picture 3"/>
          <p:cNvPicPr>
            <a:picLocks noChangeAspect="1" noChangeArrowheads="1"/>
          </p:cNvPicPr>
          <p:nvPr/>
        </p:nvPicPr>
        <p:blipFill>
          <a:blip r:embed="rId6" cstate="print"/>
          <a:srcRect/>
          <a:stretch>
            <a:fillRect/>
          </a:stretch>
        </p:blipFill>
        <p:spPr bwMode="auto">
          <a:xfrm>
            <a:off x="0" y="1"/>
            <a:ext cx="1143000" cy="1064172"/>
          </a:xfrm>
          <a:prstGeom prst="rect">
            <a:avLst/>
          </a:prstGeom>
          <a:noFill/>
          <a:ln w="9525">
            <a:noFill/>
            <a:miter lim="800000"/>
            <a:headEnd/>
            <a:tailEnd/>
          </a:ln>
        </p:spPr>
      </p:pic>
      <p:sp>
        <p:nvSpPr>
          <p:cNvPr id="7" name="TextBox 6"/>
          <p:cNvSpPr txBox="1"/>
          <p:nvPr/>
        </p:nvSpPr>
        <p:spPr>
          <a:xfrm>
            <a:off x="2362200" y="457200"/>
            <a:ext cx="3886200" cy="769441"/>
          </a:xfrm>
          <a:prstGeom prst="rect">
            <a:avLst/>
          </a:prstGeom>
          <a:noFill/>
        </p:spPr>
        <p:txBody>
          <a:bodyPr wrap="square" rtlCol="0">
            <a:spAutoFit/>
          </a:bodyPr>
          <a:lstStyle/>
          <a:p>
            <a:pPr algn="ctr"/>
            <a:r>
              <a:rPr lang="en-US" sz="4400" dirty="0" smtClean="0"/>
              <a:t>Key Idea #1 </a:t>
            </a:r>
            <a:endParaRPr lang="en-US" sz="4400" dirty="0"/>
          </a:p>
        </p:txBody>
      </p:sp>
      <p:sp>
        <p:nvSpPr>
          <p:cNvPr id="10" name="Rectangle 9"/>
          <p:cNvSpPr/>
          <p:nvPr/>
        </p:nvSpPr>
        <p:spPr>
          <a:xfrm>
            <a:off x="1447800" y="2286000"/>
            <a:ext cx="6400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914400" y="2326481"/>
            <a:ext cx="7315200" cy="3693319"/>
          </a:xfrm>
          <a:prstGeom prst="rect">
            <a:avLst/>
          </a:prstGeom>
          <a:noFill/>
        </p:spPr>
        <p:txBody>
          <a:bodyPr wrap="square" rtlCol="0">
            <a:spAutoFit/>
          </a:bodyPr>
          <a:lstStyle/>
          <a:p>
            <a:r>
              <a:rPr lang="en-US" dirty="0" smtClean="0"/>
              <a:t>     Critical Thinking (CT) is a technique thoroughly described in three articles by Peter A. Facione, Colonel Stephen J. Gerras, and Dr. Richard Paul and Dr. Linda Elder.  In the first article, Facione outlines consensus from an International group of experts in answering his opening question, “What is critical thinking and why is it considered so useful and important?” </a:t>
            </a:r>
            <a:r>
              <a:rPr lang="en-US" baseline="30000" dirty="0" smtClean="0"/>
              <a:t>1</a:t>
            </a:r>
            <a:r>
              <a:rPr lang="en-US" dirty="0" smtClean="0"/>
              <a:t> Gerras analyzes the concept of CT, and makes suggestions for how the Army can close the gap between the need to develop critical thinkers and what is actually happening. </a:t>
            </a:r>
            <a:r>
              <a:rPr lang="en-US" baseline="30000" dirty="0" smtClean="0"/>
              <a:t>2</a:t>
            </a:r>
            <a:r>
              <a:rPr lang="en-US" dirty="0" smtClean="0"/>
              <a:t> The last article by Paul and Elder is a useful guide that details the concepts and tools related to critical thinking. </a:t>
            </a:r>
            <a:r>
              <a:rPr lang="en-US" baseline="30000" dirty="0" smtClean="0"/>
              <a:t>3</a:t>
            </a:r>
            <a:r>
              <a:rPr lang="en-US" dirty="0" smtClean="0"/>
              <a:t> These theses describe the importance of CT to strategic leadership.  To further understand why CT is an important strategic leader attribute, the definition of strategic leadership must be understood. </a:t>
            </a:r>
            <a:endParaRPr lang="en-US" dirty="0"/>
          </a:p>
        </p:txBody>
      </p:sp>
      <p:sp>
        <p:nvSpPr>
          <p:cNvPr id="22" name="Rectangle 21"/>
          <p:cNvSpPr/>
          <p:nvPr/>
        </p:nvSpPr>
        <p:spPr>
          <a:xfrm>
            <a:off x="1524000" y="1143000"/>
            <a:ext cx="6629400" cy="523220"/>
          </a:xfrm>
          <a:prstGeom prst="rect">
            <a:avLst/>
          </a:prstGeom>
        </p:spPr>
        <p:txBody>
          <a:bodyPr wrap="square">
            <a:spAutoFit/>
          </a:bodyPr>
          <a:lstStyle/>
          <a:p>
            <a:r>
              <a:rPr lang="en-US" sz="1400" dirty="0" smtClean="0">
                <a:latin typeface="Arial" pitchFamily="34" charset="0"/>
                <a:cs typeface="Arial" pitchFamily="34" charset="0"/>
              </a:rPr>
              <a:t>Summary of critical thinking theses from Peter A. Facione, Colonel Stephen J. Gerras, and Dr. Richard Paul and Dr. Linda Elder.</a:t>
            </a:r>
          </a:p>
        </p:txBody>
      </p:sp>
      <p:sp>
        <p:nvSpPr>
          <p:cNvPr id="24" name="Rounded Rectangle 23"/>
          <p:cNvSpPr/>
          <p:nvPr/>
        </p:nvSpPr>
        <p:spPr>
          <a:xfrm>
            <a:off x="914400" y="2286000"/>
            <a:ext cx="7086600" cy="609600"/>
          </a:xfrm>
          <a:prstGeom prst="round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24"/>
          <p:cNvSpPr/>
          <p:nvPr/>
        </p:nvSpPr>
        <p:spPr>
          <a:xfrm>
            <a:off x="914400" y="2895600"/>
            <a:ext cx="2667000" cy="304800"/>
          </a:xfrm>
          <a:prstGeom prst="round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26"/>
          <p:cNvSpPr/>
          <p:nvPr/>
        </p:nvSpPr>
        <p:spPr>
          <a:xfrm>
            <a:off x="4191000" y="2895600"/>
            <a:ext cx="2057400" cy="304800"/>
          </a:xfrm>
          <a:prstGeom prst="round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29"/>
          <p:cNvSpPr/>
          <p:nvPr/>
        </p:nvSpPr>
        <p:spPr>
          <a:xfrm>
            <a:off x="2803000" y="3703900"/>
            <a:ext cx="1616600" cy="304800"/>
          </a:xfrm>
          <a:prstGeom prst="round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ounded Rectangle 35"/>
          <p:cNvSpPr/>
          <p:nvPr/>
        </p:nvSpPr>
        <p:spPr>
          <a:xfrm>
            <a:off x="990600" y="4518950"/>
            <a:ext cx="2438400" cy="304800"/>
          </a:xfrm>
          <a:prstGeom prst="round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a:off x="2438400" y="3657600"/>
            <a:ext cx="457200" cy="381000"/>
          </a:xfrm>
          <a:prstGeom prst="ellipse">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p:nvPr/>
        </p:nvSpPr>
        <p:spPr>
          <a:xfrm>
            <a:off x="6324600" y="4191000"/>
            <a:ext cx="457200" cy="381000"/>
          </a:xfrm>
          <a:prstGeom prst="ellipse">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p:cNvSpPr/>
          <p:nvPr/>
        </p:nvSpPr>
        <p:spPr>
          <a:xfrm>
            <a:off x="4027025" y="4747550"/>
            <a:ext cx="457200" cy="381000"/>
          </a:xfrm>
          <a:prstGeom prst="ellipse">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p:cNvCxnSpPr/>
          <p:nvPr/>
        </p:nvCxnSpPr>
        <p:spPr>
          <a:xfrm>
            <a:off x="4419600" y="5105400"/>
            <a:ext cx="365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990600" y="5371011"/>
            <a:ext cx="2819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990600" y="5421085"/>
            <a:ext cx="6705600" cy="304800"/>
          </a:xfrm>
          <a:prstGeom prst="round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ounded Rectangle 44"/>
          <p:cNvSpPr/>
          <p:nvPr/>
        </p:nvSpPr>
        <p:spPr>
          <a:xfrm>
            <a:off x="990600" y="5715000"/>
            <a:ext cx="3200400" cy="304800"/>
          </a:xfrm>
          <a:prstGeom prst="round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ounded Rectangle 45"/>
          <p:cNvSpPr/>
          <p:nvPr/>
        </p:nvSpPr>
        <p:spPr>
          <a:xfrm>
            <a:off x="3886200" y="5118463"/>
            <a:ext cx="3810000" cy="304800"/>
          </a:xfrm>
          <a:prstGeom prst="round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P1975.WAV">
            <a:hlinkClick r:id="" action="ppaction://media"/>
          </p:cNvPr>
          <p:cNvPicPr>
            <a:picLocks noRot="1" noChangeAspect="1"/>
          </p:cNvPicPr>
          <p:nvPr>
            <a:wavAudioFile r:embed="rId2" name="~PP1975.WAV"/>
          </p:nvPr>
        </p:nvPicPr>
        <p:blipFill>
          <a:blip r:embed="rId7" cstate="print"/>
          <a:stretch>
            <a:fillRect/>
          </a:stretch>
        </p:blipFill>
        <p:spPr>
          <a:xfrm>
            <a:off x="8724900" y="6438900"/>
            <a:ext cx="304800" cy="304800"/>
          </a:xfrm>
          <a:prstGeom prst="rect">
            <a:avLst/>
          </a:prstGeom>
        </p:spPr>
      </p:pic>
    </p:spTree>
    <p:custDataLst>
      <p:tags r:id="rId1"/>
    </p:custDataLst>
  </p:cSld>
  <p:clrMapOvr>
    <a:masterClrMapping/>
  </p:clrMapOvr>
  <p:transition advTm="679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9"/>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25"/>
                                        </p:tgtEl>
                                      </p:cBhvr>
                                    </p:animEffect>
                                    <p:set>
                                      <p:cBhvr>
                                        <p:cTn id="29" dur="1" fill="hold">
                                          <p:stCondLst>
                                            <p:cond delay="499"/>
                                          </p:stCondLst>
                                        </p:cTn>
                                        <p:tgtEl>
                                          <p:spTgt spid="25"/>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24"/>
                                        </p:tgtEl>
                                      </p:cBhvr>
                                    </p:animEffect>
                                    <p:set>
                                      <p:cBhvr>
                                        <p:cTn id="32" dur="1" fill="hold">
                                          <p:stCondLst>
                                            <p:cond delay="499"/>
                                          </p:stCondLst>
                                        </p:cTn>
                                        <p:tgtEl>
                                          <p:spTgt spid="24"/>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39"/>
                                        </p:tgtEl>
                                      </p:cBhvr>
                                    </p:animEffect>
                                    <p:set>
                                      <p:cBhvr>
                                        <p:cTn id="57" dur="1" fill="hold">
                                          <p:stCondLst>
                                            <p:cond delay="499"/>
                                          </p:stCondLst>
                                        </p:cTn>
                                        <p:tgtEl>
                                          <p:spTgt spid="39"/>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38"/>
                                        </p:tgtEl>
                                      </p:cBhvr>
                                    </p:animEffect>
                                    <p:set>
                                      <p:cBhvr>
                                        <p:cTn id="60" dur="1" fill="hold">
                                          <p:stCondLst>
                                            <p:cond delay="499"/>
                                          </p:stCondLst>
                                        </p:cTn>
                                        <p:tgtEl>
                                          <p:spTgt spid="38"/>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37"/>
                                        </p:tgtEl>
                                      </p:cBhvr>
                                    </p:animEffect>
                                    <p:set>
                                      <p:cBhvr>
                                        <p:cTn id="63" dur="1" fill="hold">
                                          <p:stCondLst>
                                            <p:cond delay="499"/>
                                          </p:stCondLst>
                                        </p:cTn>
                                        <p:tgtEl>
                                          <p:spTgt spid="37"/>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36"/>
                                        </p:tgtEl>
                                      </p:cBhvr>
                                    </p:animEffect>
                                    <p:set>
                                      <p:cBhvr>
                                        <p:cTn id="66" dur="1" fill="hold">
                                          <p:stCondLst>
                                            <p:cond delay="499"/>
                                          </p:stCondLst>
                                        </p:cTn>
                                        <p:tgtEl>
                                          <p:spTgt spid="36"/>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30"/>
                                        </p:tgtEl>
                                      </p:cBhvr>
                                    </p:animEffect>
                                    <p:set>
                                      <p:cBhvr>
                                        <p:cTn id="69" dur="1" fill="hold">
                                          <p:stCondLst>
                                            <p:cond delay="499"/>
                                          </p:stCondLst>
                                        </p:cTn>
                                        <p:tgtEl>
                                          <p:spTgt spid="30"/>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27"/>
                                        </p:tgtEl>
                                      </p:cBhvr>
                                    </p:animEffect>
                                    <p:set>
                                      <p:cBhvr>
                                        <p:cTn id="72" dur="1" fill="hold">
                                          <p:stCondLst>
                                            <p:cond delay="499"/>
                                          </p:stCondLst>
                                        </p:cTn>
                                        <p:tgtEl>
                                          <p:spTgt spid="27"/>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500"/>
                                        <p:tgtEl>
                                          <p:spTgt spid="41"/>
                                        </p:tgtEl>
                                      </p:cBhvr>
                                    </p:animEffect>
                                  </p:childTnLst>
                                </p:cTn>
                              </p:par>
                              <p:par>
                                <p:cTn id="76" presetID="10" presetClass="entr" presetSubtype="0" fill="hold" nodeType="with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fade">
                                      <p:cBhvr>
                                        <p:cTn id="78" dur="500"/>
                                        <p:tgtEl>
                                          <p:spTgt spid="4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41"/>
                                        </p:tgtEl>
                                      </p:cBhvr>
                                    </p:animEffect>
                                    <p:set>
                                      <p:cBhvr>
                                        <p:cTn id="83" dur="1" fill="hold">
                                          <p:stCondLst>
                                            <p:cond delay="499"/>
                                          </p:stCondLst>
                                        </p:cTn>
                                        <p:tgtEl>
                                          <p:spTgt spid="41"/>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42"/>
                                        </p:tgtEl>
                                      </p:cBhvr>
                                    </p:animEffect>
                                    <p:set>
                                      <p:cBhvr>
                                        <p:cTn id="86" dur="1" fill="hold">
                                          <p:stCondLst>
                                            <p:cond delay="499"/>
                                          </p:stCondLst>
                                        </p:cTn>
                                        <p:tgtEl>
                                          <p:spTgt spid="42"/>
                                        </p:tgtEl>
                                        <p:attrNameLst>
                                          <p:attrName>style.visibility</p:attrName>
                                        </p:attrNameLst>
                                      </p:cBhvr>
                                      <p:to>
                                        <p:strVal val="hidden"/>
                                      </p:to>
                                    </p:set>
                                  </p:childTnLst>
                                </p:cTn>
                              </p:par>
                              <p:par>
                                <p:cTn id="87" presetID="10" presetClass="entr" presetSubtype="0" fill="hold" grpId="0" nodeType="withEffect">
                                  <p:stCondLst>
                                    <p:cond delay="0"/>
                                  </p:stCondLst>
                                  <p:childTnLst>
                                    <p:set>
                                      <p:cBhvr>
                                        <p:cTn id="88" dur="1" fill="hold">
                                          <p:stCondLst>
                                            <p:cond delay="0"/>
                                          </p:stCondLst>
                                        </p:cTn>
                                        <p:tgtEl>
                                          <p:spTgt spid="46"/>
                                        </p:tgtEl>
                                        <p:attrNameLst>
                                          <p:attrName>style.visibility</p:attrName>
                                        </p:attrNameLst>
                                      </p:cBhvr>
                                      <p:to>
                                        <p:strVal val="visible"/>
                                      </p:to>
                                    </p:set>
                                    <p:animEffect transition="in" filter="fade">
                                      <p:cBhvr>
                                        <p:cTn id="89" dur="500"/>
                                        <p:tgtEl>
                                          <p:spTgt spid="4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500"/>
                                        <p:tgtEl>
                                          <p:spTgt spid="4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fade">
                                      <p:cBhvr>
                                        <p:cTn id="9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96" fill="hold" display="0">
                  <p:stCondLst>
                    <p:cond delay="indefinite"/>
                  </p:stCondLst>
                  <p:endCondLst>
                    <p:cond evt="onPrev" delay="0">
                      <p:tgtEl>
                        <p:sldTgt/>
                      </p:tgtEl>
                    </p:cond>
                    <p:cond evt="onStopAudio" delay="0">
                      <p:tgtEl>
                        <p:sldTgt/>
                      </p:tgtEl>
                    </p:cond>
                  </p:endCondLst>
                </p:cTn>
                <p:tgtEl>
                  <p:spTgt spid="29"/>
                </p:tgtEl>
              </p:cMediaNode>
            </p:audio>
          </p:childTnLst>
        </p:cTn>
      </p:par>
    </p:tnLst>
    <p:bldLst>
      <p:bldP spid="21" grpId="0"/>
      <p:bldP spid="22" grpId="0"/>
      <p:bldP spid="24" grpId="0" animBg="1"/>
      <p:bldP spid="24" grpId="1" animBg="1"/>
      <p:bldP spid="25" grpId="0" animBg="1"/>
      <p:bldP spid="25" grpId="1" animBg="1"/>
      <p:bldP spid="27" grpId="0" animBg="1"/>
      <p:bldP spid="27" grpId="1" animBg="1"/>
      <p:bldP spid="30" grpId="0" animBg="1"/>
      <p:bldP spid="30" grpId="1" animBg="1"/>
      <p:bldP spid="36" grpId="0" animBg="1"/>
      <p:bldP spid="36" grpId="1" animBg="1"/>
      <p:bldP spid="37" grpId="0" animBg="1"/>
      <p:bldP spid="37" grpId="1" animBg="1"/>
      <p:bldP spid="38" grpId="0" animBg="1"/>
      <p:bldP spid="38" grpId="1" animBg="1"/>
      <p:bldP spid="39" grpId="0" animBg="1"/>
      <p:bldP spid="39" grpId="1" animBg="1"/>
      <p:bldP spid="44" grpId="0" animBg="1"/>
      <p:bldP spid="45" grpId="0" animBg="1"/>
      <p:bldP spid="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5" cstate="print"/>
          <a:srcRect/>
          <a:stretch>
            <a:fillRect/>
          </a:stretch>
        </p:blipFill>
        <p:spPr bwMode="auto">
          <a:xfrm>
            <a:off x="8024238" y="0"/>
            <a:ext cx="1119762" cy="1066800"/>
          </a:xfrm>
          <a:prstGeom prst="rect">
            <a:avLst/>
          </a:prstGeom>
          <a:noFill/>
          <a:ln w="9525">
            <a:noFill/>
            <a:miter lim="800000"/>
            <a:headEnd/>
            <a:tailEnd/>
          </a:ln>
        </p:spPr>
      </p:pic>
      <p:pic>
        <p:nvPicPr>
          <p:cNvPr id="4" name="Picture 3"/>
          <p:cNvPicPr>
            <a:picLocks noChangeAspect="1" noChangeArrowheads="1"/>
          </p:cNvPicPr>
          <p:nvPr/>
        </p:nvPicPr>
        <p:blipFill>
          <a:blip r:embed="rId6" cstate="print"/>
          <a:srcRect/>
          <a:stretch>
            <a:fillRect/>
          </a:stretch>
        </p:blipFill>
        <p:spPr bwMode="auto">
          <a:xfrm>
            <a:off x="0" y="1"/>
            <a:ext cx="1143000" cy="1064172"/>
          </a:xfrm>
          <a:prstGeom prst="rect">
            <a:avLst/>
          </a:prstGeom>
          <a:noFill/>
          <a:ln w="9525">
            <a:noFill/>
            <a:miter lim="800000"/>
            <a:headEnd/>
            <a:tailEnd/>
          </a:ln>
        </p:spPr>
      </p:pic>
      <p:sp>
        <p:nvSpPr>
          <p:cNvPr id="7" name="TextBox 6"/>
          <p:cNvSpPr txBox="1"/>
          <p:nvPr/>
        </p:nvSpPr>
        <p:spPr>
          <a:xfrm>
            <a:off x="2362200" y="457200"/>
            <a:ext cx="3886200" cy="769441"/>
          </a:xfrm>
          <a:prstGeom prst="rect">
            <a:avLst/>
          </a:prstGeom>
          <a:noFill/>
        </p:spPr>
        <p:txBody>
          <a:bodyPr wrap="square" rtlCol="0">
            <a:spAutoFit/>
          </a:bodyPr>
          <a:lstStyle/>
          <a:p>
            <a:pPr algn="ctr"/>
            <a:r>
              <a:rPr lang="en-US" sz="4400" dirty="0" smtClean="0"/>
              <a:t>Key Idea #2 </a:t>
            </a:r>
            <a:endParaRPr lang="en-US" sz="4400" dirty="0"/>
          </a:p>
        </p:txBody>
      </p:sp>
      <p:sp>
        <p:nvSpPr>
          <p:cNvPr id="23" name="Rectangle 22"/>
          <p:cNvSpPr/>
          <p:nvPr/>
        </p:nvSpPr>
        <p:spPr>
          <a:xfrm>
            <a:off x="1905000" y="1219200"/>
            <a:ext cx="6629400" cy="307777"/>
          </a:xfrm>
          <a:prstGeom prst="rect">
            <a:avLst/>
          </a:prstGeom>
        </p:spPr>
        <p:txBody>
          <a:bodyPr wrap="square">
            <a:spAutoFit/>
          </a:bodyPr>
          <a:lstStyle/>
          <a:p>
            <a:r>
              <a:rPr lang="en-US" sz="1400" dirty="0" smtClean="0">
                <a:latin typeface="Arial" pitchFamily="34" charset="0"/>
                <a:cs typeface="Arial" pitchFamily="34" charset="0"/>
              </a:rPr>
              <a:t>Why critical thinking is an important attribute in Strategic Leadership</a:t>
            </a:r>
          </a:p>
        </p:txBody>
      </p:sp>
      <p:sp>
        <p:nvSpPr>
          <p:cNvPr id="28" name="TextBox 27"/>
          <p:cNvSpPr txBox="1"/>
          <p:nvPr/>
        </p:nvSpPr>
        <p:spPr>
          <a:xfrm>
            <a:off x="762000" y="2438400"/>
            <a:ext cx="7772400" cy="3416320"/>
          </a:xfrm>
          <a:prstGeom prst="rect">
            <a:avLst/>
          </a:prstGeom>
          <a:noFill/>
        </p:spPr>
        <p:txBody>
          <a:bodyPr wrap="square" rtlCol="0">
            <a:spAutoFit/>
          </a:bodyPr>
          <a:lstStyle/>
          <a:p>
            <a:r>
              <a:rPr lang="en-US" dirty="0" smtClean="0"/>
              <a:t>     Field Manual (FM) 22-100 defines strategic leaders as experts in their own domain (war fighting) and astute in the departmental and political environments of the nation’s decision–making process. </a:t>
            </a:r>
            <a:r>
              <a:rPr lang="en-US" baseline="30000" dirty="0" smtClean="0"/>
              <a:t>4</a:t>
            </a:r>
            <a:r>
              <a:rPr lang="en-US" dirty="0" smtClean="0"/>
              <a:t> While all three articles identified principles and described concepts within CT, Gerras describes CT attributes from a military perspective, more aligned with the strategic leader definition as depicted in FM 22-100.  Gerras indicated the importance for the strategic leader to identify viable creative solutions to real problems, empathize with other points of view, and empower subordinates to contribute to MDMP. </a:t>
            </a:r>
            <a:r>
              <a:rPr lang="en-US" baseline="30000" dirty="0" smtClean="0"/>
              <a:t>5 </a:t>
            </a:r>
            <a:r>
              <a:rPr lang="en-US" dirty="0" smtClean="0"/>
              <a:t>Strategic leaders must have the ability to prepare for the uncertainty from asymmetric threats by ensuring that conceptual and organizational adaptability and flexibility is maximized through CT.</a:t>
            </a:r>
            <a:r>
              <a:rPr lang="en-US" baseline="30000" dirty="0" smtClean="0"/>
              <a:t>6</a:t>
            </a:r>
            <a:r>
              <a:rPr lang="en-US" dirty="0" smtClean="0"/>
              <a:t> This best sums up why CT is an important attribute to Strategic Leadership.  </a:t>
            </a:r>
            <a:endParaRPr lang="en-US" dirty="0"/>
          </a:p>
        </p:txBody>
      </p:sp>
      <p:sp>
        <p:nvSpPr>
          <p:cNvPr id="29" name="Rounded Rectangle 28"/>
          <p:cNvSpPr/>
          <p:nvPr/>
        </p:nvSpPr>
        <p:spPr>
          <a:xfrm>
            <a:off x="838200" y="2362200"/>
            <a:ext cx="7543800" cy="685800"/>
          </a:xfrm>
          <a:prstGeom prst="round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p:cNvSpPr/>
          <p:nvPr/>
        </p:nvSpPr>
        <p:spPr>
          <a:xfrm>
            <a:off x="838200" y="3048000"/>
            <a:ext cx="5562600" cy="304800"/>
          </a:xfrm>
          <a:prstGeom prst="round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ounded Rectangle 54"/>
          <p:cNvSpPr/>
          <p:nvPr/>
        </p:nvSpPr>
        <p:spPr>
          <a:xfrm>
            <a:off x="4267200" y="4191000"/>
            <a:ext cx="4191000" cy="228600"/>
          </a:xfrm>
          <a:prstGeom prst="roundRect">
            <a:avLst/>
          </a:prstGeom>
          <a:solidFill>
            <a:srgbClr val="00B05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ounded Rectangle 55"/>
          <p:cNvSpPr/>
          <p:nvPr/>
        </p:nvSpPr>
        <p:spPr>
          <a:xfrm>
            <a:off x="838200" y="4994474"/>
            <a:ext cx="4038600" cy="263325"/>
          </a:xfrm>
          <a:prstGeom prst="roundRect">
            <a:avLst/>
          </a:prstGeom>
          <a:solidFill>
            <a:srgbClr val="00B05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ounded Rectangle 56"/>
          <p:cNvSpPr/>
          <p:nvPr/>
        </p:nvSpPr>
        <p:spPr>
          <a:xfrm>
            <a:off x="6858000" y="4694500"/>
            <a:ext cx="1600200" cy="258500"/>
          </a:xfrm>
          <a:prstGeom prst="roundRect">
            <a:avLst/>
          </a:prstGeom>
          <a:solidFill>
            <a:srgbClr val="00B05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ounded Rectangle 57"/>
          <p:cNvSpPr/>
          <p:nvPr/>
        </p:nvSpPr>
        <p:spPr>
          <a:xfrm>
            <a:off x="838200" y="4419600"/>
            <a:ext cx="1066800" cy="228600"/>
          </a:xfrm>
          <a:prstGeom prst="roundRect">
            <a:avLst/>
          </a:prstGeom>
          <a:solidFill>
            <a:srgbClr val="00B05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ounded Rectangle 58"/>
          <p:cNvSpPr/>
          <p:nvPr/>
        </p:nvSpPr>
        <p:spPr>
          <a:xfrm>
            <a:off x="838200" y="5486400"/>
            <a:ext cx="7391400" cy="304800"/>
          </a:xfrm>
          <a:prstGeom prst="round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ounded Rectangle 59"/>
          <p:cNvSpPr/>
          <p:nvPr/>
        </p:nvSpPr>
        <p:spPr>
          <a:xfrm>
            <a:off x="7620000" y="5181600"/>
            <a:ext cx="609600" cy="304800"/>
          </a:xfrm>
          <a:prstGeom prst="round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p:cNvSpPr/>
          <p:nvPr/>
        </p:nvSpPr>
        <p:spPr>
          <a:xfrm>
            <a:off x="6096000" y="2971800"/>
            <a:ext cx="457200" cy="381000"/>
          </a:xfrm>
          <a:prstGeom prst="ellipse">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p:cNvSpPr txBox="1"/>
          <p:nvPr/>
        </p:nvSpPr>
        <p:spPr>
          <a:xfrm>
            <a:off x="838200" y="5943600"/>
            <a:ext cx="7772400" cy="646331"/>
          </a:xfrm>
          <a:prstGeom prst="rect">
            <a:avLst/>
          </a:prstGeom>
          <a:noFill/>
        </p:spPr>
        <p:txBody>
          <a:bodyPr wrap="square" rtlCol="0">
            <a:spAutoFit/>
          </a:bodyPr>
          <a:lstStyle/>
          <a:p>
            <a:r>
              <a:rPr lang="en-US" dirty="0" smtClean="0"/>
              <a:t>In addition to CT as an important attribute to Strategic Leadership,  it is the basis for student application in the DDE program and personal development.</a:t>
            </a:r>
            <a:endParaRPr lang="en-US" dirty="0"/>
          </a:p>
        </p:txBody>
      </p:sp>
      <p:sp>
        <p:nvSpPr>
          <p:cNvPr id="22" name="Oval 21"/>
          <p:cNvSpPr/>
          <p:nvPr/>
        </p:nvSpPr>
        <p:spPr>
          <a:xfrm>
            <a:off x="2819400" y="4572000"/>
            <a:ext cx="457200" cy="381000"/>
          </a:xfrm>
          <a:prstGeom prst="ellipse">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7391400" y="5181600"/>
            <a:ext cx="457200" cy="381000"/>
          </a:xfrm>
          <a:prstGeom prst="ellipse">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P111.WAV">
            <a:hlinkClick r:id="" action="ppaction://media"/>
          </p:cNvPr>
          <p:cNvPicPr>
            <a:picLocks noRot="1" noChangeAspect="1"/>
          </p:cNvPicPr>
          <p:nvPr>
            <a:wavAudioFile r:embed="rId2" name="~PP111.WAV"/>
          </p:nvPr>
        </p:nvPicPr>
        <p:blipFill>
          <a:blip r:embed="rId7" cstate="print"/>
          <a:stretch>
            <a:fillRect/>
          </a:stretch>
        </p:blipFill>
        <p:spPr>
          <a:xfrm>
            <a:off x="8724900" y="6438900"/>
            <a:ext cx="304800" cy="304800"/>
          </a:xfrm>
          <a:prstGeom prst="rect">
            <a:avLst/>
          </a:prstGeom>
        </p:spPr>
      </p:pic>
    </p:spTree>
    <p:custDataLst>
      <p:tags r:id="rId1"/>
    </p:custDataLst>
  </p:cSld>
  <p:clrMapOvr>
    <a:masterClrMapping/>
  </p:clrMapOvr>
  <p:transition advTm="962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23"/>
                                        </p:tgtEl>
                                      </p:cBhvr>
                                    </p:animEffect>
                                    <p:set>
                                      <p:cBhvr>
                                        <p:cTn id="21" dur="1" fill="hold">
                                          <p:stCondLst>
                                            <p:cond delay="499"/>
                                          </p:stCondLst>
                                        </p:cTn>
                                        <p:tgtEl>
                                          <p:spTgt spid="23"/>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31"/>
                                        </p:tgtEl>
                                      </p:cBhvr>
                                    </p:animEffect>
                                    <p:set>
                                      <p:cBhvr>
                                        <p:cTn id="32" dur="1" fill="hold">
                                          <p:stCondLst>
                                            <p:cond delay="499"/>
                                          </p:stCondLst>
                                        </p:cTn>
                                        <p:tgtEl>
                                          <p:spTgt spid="31"/>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29"/>
                                        </p:tgtEl>
                                      </p:cBhvr>
                                    </p:animEffect>
                                    <p:set>
                                      <p:cBhvr>
                                        <p:cTn id="35" dur="1" fill="hold">
                                          <p:stCondLst>
                                            <p:cond delay="499"/>
                                          </p:stCondLst>
                                        </p:cTn>
                                        <p:tgtEl>
                                          <p:spTgt spid="29"/>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fade">
                                      <p:cBhvr>
                                        <p:cTn id="41" dur="500"/>
                                        <p:tgtEl>
                                          <p:spTgt spid="5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500"/>
                                        <p:tgtEl>
                                          <p:spTgt spid="5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500"/>
                                        <p:tgtEl>
                                          <p:spTgt spid="6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xit" presetSubtype="0" fill="hold" grpId="1" nodeType="withEffect">
                                  <p:stCondLst>
                                    <p:cond delay="0"/>
                                  </p:stCondLst>
                                  <p:childTnLst>
                                    <p:animEffect transition="out" filter="fade">
                                      <p:cBhvr>
                                        <p:cTn id="60" dur="500"/>
                                        <p:tgtEl>
                                          <p:spTgt spid="56"/>
                                        </p:tgtEl>
                                      </p:cBhvr>
                                    </p:animEffect>
                                    <p:set>
                                      <p:cBhvr>
                                        <p:cTn id="61" dur="1" fill="hold">
                                          <p:stCondLst>
                                            <p:cond delay="499"/>
                                          </p:stCondLst>
                                        </p:cTn>
                                        <p:tgtEl>
                                          <p:spTgt spid="56"/>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57"/>
                                        </p:tgtEl>
                                      </p:cBhvr>
                                    </p:animEffect>
                                    <p:set>
                                      <p:cBhvr>
                                        <p:cTn id="64" dur="1" fill="hold">
                                          <p:stCondLst>
                                            <p:cond delay="499"/>
                                          </p:stCondLst>
                                        </p:cTn>
                                        <p:tgtEl>
                                          <p:spTgt spid="57"/>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58"/>
                                        </p:tgtEl>
                                      </p:cBhvr>
                                    </p:animEffect>
                                    <p:set>
                                      <p:cBhvr>
                                        <p:cTn id="67" dur="1" fill="hold">
                                          <p:stCondLst>
                                            <p:cond delay="499"/>
                                          </p:stCondLst>
                                        </p:cTn>
                                        <p:tgtEl>
                                          <p:spTgt spid="58"/>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55"/>
                                        </p:tgtEl>
                                      </p:cBhvr>
                                    </p:animEffect>
                                    <p:set>
                                      <p:cBhvr>
                                        <p:cTn id="70" dur="1" fill="hold">
                                          <p:stCondLst>
                                            <p:cond delay="499"/>
                                          </p:stCondLst>
                                        </p:cTn>
                                        <p:tgtEl>
                                          <p:spTgt spid="5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60"/>
                                        </p:tgtEl>
                                        <p:attrNameLst>
                                          <p:attrName>style.visibility</p:attrName>
                                        </p:attrNameLst>
                                      </p:cBhvr>
                                      <p:to>
                                        <p:strVal val="visible"/>
                                      </p:to>
                                    </p:set>
                                    <p:animEffect transition="in" filter="fade">
                                      <p:cBhvr>
                                        <p:cTn id="75" dur="500"/>
                                        <p:tgtEl>
                                          <p:spTgt spid="6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9"/>
                                        </p:tgtEl>
                                        <p:attrNameLst>
                                          <p:attrName>style.visibility</p:attrName>
                                        </p:attrNameLst>
                                      </p:cBhvr>
                                      <p:to>
                                        <p:strVal val="visible"/>
                                      </p:to>
                                    </p:set>
                                    <p:animEffect transition="in" filter="fade">
                                      <p:cBhvr>
                                        <p:cTn id="78" dur="500"/>
                                        <p:tgtEl>
                                          <p:spTgt spid="59"/>
                                        </p:tgtEl>
                                      </p:cBhvr>
                                    </p:animEffect>
                                  </p:childTnLst>
                                </p:cTn>
                              </p:par>
                              <p:par>
                                <p:cTn id="79" presetID="10" presetClass="exit" presetSubtype="0" fill="hold" grpId="1" nodeType="withEffect">
                                  <p:stCondLst>
                                    <p:cond delay="0"/>
                                  </p:stCondLst>
                                  <p:childTnLst>
                                    <p:animEffect transition="out" filter="fade">
                                      <p:cBhvr>
                                        <p:cTn id="80" dur="500"/>
                                        <p:tgtEl>
                                          <p:spTgt spid="24"/>
                                        </p:tgtEl>
                                      </p:cBhvr>
                                    </p:animEffect>
                                    <p:set>
                                      <p:cBhvr>
                                        <p:cTn id="81" dur="1" fill="hold">
                                          <p:stCondLst>
                                            <p:cond delay="499"/>
                                          </p:stCondLst>
                                        </p:cTn>
                                        <p:tgtEl>
                                          <p:spTgt spid="24"/>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22"/>
                                        </p:tgtEl>
                                      </p:cBhvr>
                                    </p:animEffect>
                                    <p:set>
                                      <p:cBhvr>
                                        <p:cTn id="84" dur="1" fill="hold">
                                          <p:stCondLst>
                                            <p:cond delay="499"/>
                                          </p:stCondLst>
                                        </p:cTn>
                                        <p:tgtEl>
                                          <p:spTgt spid="22"/>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62"/>
                                        </p:tgtEl>
                                      </p:cBhvr>
                                    </p:animEffect>
                                    <p:set>
                                      <p:cBhvr>
                                        <p:cTn id="87" dur="1" fill="hold">
                                          <p:stCondLst>
                                            <p:cond delay="499"/>
                                          </p:stCondLst>
                                        </p:cTn>
                                        <p:tgtEl>
                                          <p:spTgt spid="62"/>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3"/>
                                        </p:tgtEl>
                                        <p:attrNameLst>
                                          <p:attrName>style.visibility</p:attrName>
                                        </p:attrNameLst>
                                      </p:cBhvr>
                                      <p:to>
                                        <p:strVal val="visible"/>
                                      </p:to>
                                    </p:set>
                                    <p:animEffect transition="in" filter="fade">
                                      <p:cBhvr>
                                        <p:cTn id="92" dur="500"/>
                                        <p:tgtEl>
                                          <p:spTgt spid="63"/>
                                        </p:tgtEl>
                                      </p:cBhvr>
                                    </p:animEffect>
                                  </p:childTnLst>
                                </p:cTn>
                              </p:par>
                              <p:par>
                                <p:cTn id="93" presetID="10" presetClass="exit" presetSubtype="0" fill="hold" grpId="1" nodeType="withEffect">
                                  <p:stCondLst>
                                    <p:cond delay="0"/>
                                  </p:stCondLst>
                                  <p:childTnLst>
                                    <p:animEffect transition="out" filter="fade">
                                      <p:cBhvr>
                                        <p:cTn id="94" dur="500"/>
                                        <p:tgtEl>
                                          <p:spTgt spid="59"/>
                                        </p:tgtEl>
                                      </p:cBhvr>
                                    </p:animEffect>
                                    <p:set>
                                      <p:cBhvr>
                                        <p:cTn id="95" dur="1" fill="hold">
                                          <p:stCondLst>
                                            <p:cond delay="499"/>
                                          </p:stCondLst>
                                        </p:cTn>
                                        <p:tgtEl>
                                          <p:spTgt spid="59"/>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60"/>
                                        </p:tgtEl>
                                      </p:cBhvr>
                                    </p:animEffect>
                                    <p:set>
                                      <p:cBhvr>
                                        <p:cTn id="98" dur="1" fill="hold">
                                          <p:stCondLst>
                                            <p:cond delay="499"/>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99" fill="hold" display="0">
                  <p:stCondLst>
                    <p:cond delay="indefinite"/>
                  </p:stCondLst>
                  <p:endCondLst>
                    <p:cond evt="onPrev" delay="0">
                      <p:tgtEl>
                        <p:sldTgt/>
                      </p:tgtEl>
                    </p:cond>
                    <p:cond evt="onStopAudio" delay="0">
                      <p:tgtEl>
                        <p:sldTgt/>
                      </p:tgtEl>
                    </p:cond>
                  </p:endCondLst>
                </p:cTn>
                <p:tgtEl>
                  <p:spTgt spid="21"/>
                </p:tgtEl>
              </p:cMediaNode>
            </p:audio>
          </p:childTnLst>
        </p:cTn>
      </p:par>
    </p:tnLst>
    <p:bldLst>
      <p:bldP spid="23" grpId="0"/>
      <p:bldP spid="23" grpId="1"/>
      <p:bldP spid="28" grpId="0"/>
      <p:bldP spid="29" grpId="0" animBg="1"/>
      <p:bldP spid="29" grpId="1" animBg="1"/>
      <p:bldP spid="31" grpId="0" animBg="1"/>
      <p:bldP spid="31"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2" grpId="0" animBg="1"/>
      <p:bldP spid="62" grpId="1" animBg="1"/>
      <p:bldP spid="63" grpId="0"/>
      <p:bldP spid="22" grpId="0" animBg="1"/>
      <p:bldP spid="22" grpId="1" animBg="1"/>
      <p:bldP spid="24" grpId="0" animBg="1"/>
      <p:bldP spid="2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5" cstate="print"/>
          <a:srcRect/>
          <a:stretch>
            <a:fillRect/>
          </a:stretch>
        </p:blipFill>
        <p:spPr bwMode="auto">
          <a:xfrm>
            <a:off x="8024238" y="0"/>
            <a:ext cx="1119762" cy="1066800"/>
          </a:xfrm>
          <a:prstGeom prst="rect">
            <a:avLst/>
          </a:prstGeom>
          <a:noFill/>
          <a:ln w="9525">
            <a:noFill/>
            <a:miter lim="800000"/>
            <a:headEnd/>
            <a:tailEnd/>
          </a:ln>
        </p:spPr>
      </p:pic>
      <p:pic>
        <p:nvPicPr>
          <p:cNvPr id="4" name="Picture 3"/>
          <p:cNvPicPr>
            <a:picLocks noChangeAspect="1" noChangeArrowheads="1"/>
          </p:cNvPicPr>
          <p:nvPr/>
        </p:nvPicPr>
        <p:blipFill>
          <a:blip r:embed="rId6" cstate="print"/>
          <a:srcRect/>
          <a:stretch>
            <a:fillRect/>
          </a:stretch>
        </p:blipFill>
        <p:spPr bwMode="auto">
          <a:xfrm>
            <a:off x="0" y="1"/>
            <a:ext cx="1143000" cy="1064172"/>
          </a:xfrm>
          <a:prstGeom prst="rect">
            <a:avLst/>
          </a:prstGeom>
          <a:noFill/>
          <a:ln w="9525">
            <a:noFill/>
            <a:miter lim="800000"/>
            <a:headEnd/>
            <a:tailEnd/>
          </a:ln>
        </p:spPr>
      </p:pic>
      <p:sp>
        <p:nvSpPr>
          <p:cNvPr id="7" name="TextBox 6"/>
          <p:cNvSpPr txBox="1"/>
          <p:nvPr/>
        </p:nvSpPr>
        <p:spPr>
          <a:xfrm>
            <a:off x="2362200" y="457200"/>
            <a:ext cx="3886200" cy="769441"/>
          </a:xfrm>
          <a:prstGeom prst="rect">
            <a:avLst/>
          </a:prstGeom>
          <a:noFill/>
        </p:spPr>
        <p:txBody>
          <a:bodyPr wrap="square" rtlCol="0">
            <a:spAutoFit/>
          </a:bodyPr>
          <a:lstStyle/>
          <a:p>
            <a:pPr algn="ctr"/>
            <a:r>
              <a:rPr lang="en-US" sz="4400" dirty="0" smtClean="0"/>
              <a:t>Key Idea #3 </a:t>
            </a:r>
            <a:endParaRPr lang="en-US" sz="4400" dirty="0"/>
          </a:p>
        </p:txBody>
      </p:sp>
      <p:sp>
        <p:nvSpPr>
          <p:cNvPr id="23" name="TextBox 22"/>
          <p:cNvSpPr txBox="1"/>
          <p:nvPr/>
        </p:nvSpPr>
        <p:spPr>
          <a:xfrm>
            <a:off x="457200" y="1924883"/>
            <a:ext cx="8229600" cy="4247317"/>
          </a:xfrm>
          <a:prstGeom prst="rect">
            <a:avLst/>
          </a:prstGeom>
          <a:noFill/>
        </p:spPr>
        <p:txBody>
          <a:bodyPr wrap="square" rtlCol="0">
            <a:spAutoFit/>
          </a:bodyPr>
          <a:lstStyle/>
          <a:p>
            <a:r>
              <a:rPr lang="en-US" dirty="0" smtClean="0"/>
              <a:t>     CT applied to the DDE program will enhance professional development as a strategic leader; however, the transition to CT may be difficult.  Gerras points out that the CT model is not a sequential process. </a:t>
            </a:r>
            <a:r>
              <a:rPr lang="en-US" baseline="30000" dirty="0" smtClean="0"/>
              <a:t>7</a:t>
            </a:r>
            <a:r>
              <a:rPr lang="en-US" dirty="0" smtClean="0"/>
              <a:t> The challenge for many military professionals is to overcome the long-ingrained notion that military education is primarily, a sequential process.  After many years of sequential training, the USAWC DDE student must now acquire skills to think as a strategic leader in order to logically assess the quality of one’s thinking and the thinking of others to consistently arrive at greater understanding and achieve wise judgments. </a:t>
            </a:r>
            <a:r>
              <a:rPr lang="en-US" baseline="30000" dirty="0" smtClean="0"/>
              <a:t>8</a:t>
            </a:r>
            <a:r>
              <a:rPr lang="en-US" dirty="0" smtClean="0"/>
              <a:t> The USAWC DDE first year program of study will provide multiple opportunities to exercise and improve student’s skills on CT.  CT applied correctly in course assignments, will reduce egocentric and ethnocentric thinking, validate assumptions and inferences, and reduce logical fallacies, heuristics, biases and traps.   Successful application of CT within the USAWC DDE study program will aid the understanding of short and long-term consequences during the decision-making process. </a:t>
            </a:r>
            <a:endParaRPr lang="en-US" dirty="0"/>
          </a:p>
        </p:txBody>
      </p:sp>
      <p:sp>
        <p:nvSpPr>
          <p:cNvPr id="26" name="Rectangle 25"/>
          <p:cNvSpPr/>
          <p:nvPr/>
        </p:nvSpPr>
        <p:spPr>
          <a:xfrm>
            <a:off x="1676400" y="1143000"/>
            <a:ext cx="6324600" cy="523220"/>
          </a:xfrm>
          <a:prstGeom prst="rect">
            <a:avLst/>
          </a:prstGeom>
        </p:spPr>
        <p:txBody>
          <a:bodyPr wrap="square">
            <a:spAutoFit/>
          </a:bodyPr>
          <a:lstStyle/>
          <a:p>
            <a:r>
              <a:rPr lang="en-US" sz="1400" dirty="0" smtClean="0">
                <a:latin typeface="Arial" pitchFamily="34" charset="0"/>
                <a:cs typeface="Arial" pitchFamily="34" charset="0"/>
              </a:rPr>
              <a:t>Assessment of critical thinking application to the DDE program study to enhance personal development in strategic leadership.</a:t>
            </a:r>
            <a:endParaRPr lang="en-US" sz="1400" dirty="0"/>
          </a:p>
        </p:txBody>
      </p:sp>
      <p:sp>
        <p:nvSpPr>
          <p:cNvPr id="8" name="Rounded Rectangle 7"/>
          <p:cNvSpPr/>
          <p:nvPr/>
        </p:nvSpPr>
        <p:spPr>
          <a:xfrm>
            <a:off x="838200" y="1981200"/>
            <a:ext cx="7543800" cy="304800"/>
          </a:xfrm>
          <a:prstGeom prst="round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533400" y="2286000"/>
            <a:ext cx="6172200" cy="228600"/>
          </a:xfrm>
          <a:prstGeom prst="round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5105400" y="3352800"/>
            <a:ext cx="2743200" cy="304800"/>
          </a:xfrm>
          <a:prstGeom prst="roundRect">
            <a:avLst/>
          </a:prstGeom>
          <a:solidFill>
            <a:srgbClr val="00B05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5257800" y="3886200"/>
            <a:ext cx="2438400" cy="304800"/>
          </a:xfrm>
          <a:prstGeom prst="roundRect">
            <a:avLst/>
          </a:prstGeom>
          <a:solidFill>
            <a:srgbClr val="00B05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1828800" y="4469674"/>
            <a:ext cx="2971800" cy="228600"/>
          </a:xfrm>
          <a:prstGeom prst="roundRect">
            <a:avLst/>
          </a:prstGeom>
          <a:solidFill>
            <a:srgbClr val="00B05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1905000" y="4761411"/>
            <a:ext cx="4800600" cy="191589"/>
          </a:xfrm>
          <a:prstGeom prst="roundRect">
            <a:avLst/>
          </a:prstGeom>
          <a:solidFill>
            <a:srgbClr val="00B05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4876800" y="2438400"/>
            <a:ext cx="457200" cy="381000"/>
          </a:xfrm>
          <a:prstGeom prst="ellipse">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7543800" y="3810000"/>
            <a:ext cx="457200" cy="381000"/>
          </a:xfrm>
          <a:prstGeom prst="ellipse">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1143000" y="5257800"/>
            <a:ext cx="7543800" cy="228600"/>
          </a:xfrm>
          <a:prstGeom prst="round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557348" y="5486400"/>
            <a:ext cx="8129452" cy="304800"/>
          </a:xfrm>
          <a:prstGeom prst="round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533400" y="5791200"/>
            <a:ext cx="1676400" cy="381000"/>
          </a:xfrm>
          <a:prstGeom prst="round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P3213.WAV">
            <a:hlinkClick r:id="" action="ppaction://media"/>
          </p:cNvPr>
          <p:cNvPicPr>
            <a:picLocks noRot="1" noChangeAspect="1"/>
          </p:cNvPicPr>
          <p:nvPr>
            <a:wavAudioFile r:embed="rId2" name="~PP3213.WAV"/>
          </p:nvPr>
        </p:nvPicPr>
        <p:blipFill>
          <a:blip r:embed="rId7" cstate="print"/>
          <a:stretch>
            <a:fillRect/>
          </a:stretch>
        </p:blipFill>
        <p:spPr>
          <a:xfrm>
            <a:off x="8724900" y="6438900"/>
            <a:ext cx="304800" cy="304800"/>
          </a:xfrm>
          <a:prstGeom prst="rect">
            <a:avLst/>
          </a:prstGeom>
        </p:spPr>
      </p:pic>
    </p:spTree>
    <p:custDataLst>
      <p:tags r:id="rId1"/>
    </p:custDataLst>
  </p:cSld>
  <p:clrMapOvr>
    <a:masterClrMapping/>
  </p:clrMapOvr>
  <p:transition advTm="741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68" fill="hold" display="0">
                  <p:stCondLst>
                    <p:cond delay="indefinite"/>
                  </p:stCondLst>
                  <p:endCondLst>
                    <p:cond evt="onPrev" delay="0">
                      <p:tgtEl>
                        <p:sldTgt/>
                      </p:tgtEl>
                    </p:cond>
                    <p:cond evt="onStopAudio" delay="0">
                      <p:tgtEl>
                        <p:sldTgt/>
                      </p:tgtEl>
                    </p:cond>
                  </p:endCondLst>
                </p:cTn>
                <p:tgtEl>
                  <p:spTgt spid="21"/>
                </p:tgtEl>
              </p:cMediaNode>
            </p:audio>
          </p:childTnLst>
        </p:cTn>
      </p:par>
    </p:tnLst>
    <p:bldLst>
      <p:bldP spid="23" grpId="0"/>
      <p:bldP spid="26" grpId="0"/>
      <p:bldP spid="8" grpId="0" animBg="1"/>
      <p:bldP spid="9" grpId="0" animBg="1"/>
      <p:bldP spid="10" grpId="0" animBg="1"/>
      <p:bldP spid="10" grpId="1" animBg="1"/>
      <p:bldP spid="11" grpId="0" animBg="1"/>
      <p:bldP spid="11" grpId="1" animBg="1"/>
      <p:bldP spid="12" grpId="0" animBg="1"/>
      <p:bldP spid="12" grpId="1" animBg="1"/>
      <p:bldP spid="13" grpId="0" animBg="1"/>
      <p:bldP spid="13" grpId="1" animBg="1"/>
      <p:bldP spid="16" grpId="0" animBg="1"/>
      <p:bldP spid="17" grpId="0" animBg="1"/>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cstate="print"/>
          <a:srcRect/>
          <a:stretch>
            <a:fillRect/>
          </a:stretch>
        </p:blipFill>
        <p:spPr bwMode="auto">
          <a:xfrm>
            <a:off x="8024238" y="0"/>
            <a:ext cx="1119762" cy="1066800"/>
          </a:xfrm>
          <a:prstGeom prst="rect">
            <a:avLst/>
          </a:prstGeom>
          <a:noFill/>
          <a:ln w="9525">
            <a:noFill/>
            <a:miter lim="800000"/>
            <a:headEnd/>
            <a:tailEnd/>
          </a:ln>
        </p:spPr>
      </p:pic>
      <p:pic>
        <p:nvPicPr>
          <p:cNvPr id="4" name="Picture 3"/>
          <p:cNvPicPr>
            <a:picLocks noChangeAspect="1" noChangeArrowheads="1"/>
          </p:cNvPicPr>
          <p:nvPr/>
        </p:nvPicPr>
        <p:blipFill>
          <a:blip r:embed="rId5" cstate="print"/>
          <a:srcRect/>
          <a:stretch>
            <a:fillRect/>
          </a:stretch>
        </p:blipFill>
        <p:spPr bwMode="auto">
          <a:xfrm>
            <a:off x="0" y="1"/>
            <a:ext cx="1143000" cy="1064172"/>
          </a:xfrm>
          <a:prstGeom prst="rect">
            <a:avLst/>
          </a:prstGeom>
          <a:noFill/>
          <a:ln w="9525">
            <a:noFill/>
            <a:miter lim="800000"/>
            <a:headEnd/>
            <a:tailEnd/>
          </a:ln>
        </p:spPr>
      </p:pic>
      <p:sp>
        <p:nvSpPr>
          <p:cNvPr id="7" name="TextBox 6"/>
          <p:cNvSpPr txBox="1"/>
          <p:nvPr/>
        </p:nvSpPr>
        <p:spPr>
          <a:xfrm>
            <a:off x="2362200" y="457200"/>
            <a:ext cx="3886200" cy="769441"/>
          </a:xfrm>
          <a:prstGeom prst="rect">
            <a:avLst/>
          </a:prstGeom>
          <a:noFill/>
        </p:spPr>
        <p:txBody>
          <a:bodyPr wrap="square" rtlCol="0">
            <a:spAutoFit/>
          </a:bodyPr>
          <a:lstStyle/>
          <a:p>
            <a:pPr algn="ctr"/>
            <a:r>
              <a:rPr lang="en-US" sz="4400" dirty="0" smtClean="0"/>
              <a:t>Conclusion</a:t>
            </a:r>
            <a:endParaRPr lang="en-US" sz="4400" dirty="0"/>
          </a:p>
        </p:txBody>
      </p:sp>
      <p:sp>
        <p:nvSpPr>
          <p:cNvPr id="8" name="TextBox 7"/>
          <p:cNvSpPr txBox="1"/>
          <p:nvPr/>
        </p:nvSpPr>
        <p:spPr>
          <a:xfrm>
            <a:off x="990600" y="2590800"/>
            <a:ext cx="7315200" cy="1477328"/>
          </a:xfrm>
          <a:prstGeom prst="rect">
            <a:avLst/>
          </a:prstGeom>
          <a:noFill/>
        </p:spPr>
        <p:txBody>
          <a:bodyPr wrap="square" rtlCol="0">
            <a:spAutoFit/>
          </a:bodyPr>
          <a:lstStyle/>
          <a:p>
            <a:r>
              <a:rPr lang="en-US" dirty="0" smtClean="0"/>
              <a:t>     CT is very important to the Strategic Leader.  The outcome of educating ourselves in CT techniques when making strategic decisions is a controlled process that can lead to reflective skepticism.  Thus, the CT goal for the strategic leaders means avoiding poor outcomes from hasty and uninformed decisions. </a:t>
            </a:r>
            <a:r>
              <a:rPr lang="en-US" baseline="30000" dirty="0" smtClean="0"/>
              <a:t>9</a:t>
            </a:r>
            <a:endParaRPr lang="en-US" dirty="0"/>
          </a:p>
        </p:txBody>
      </p:sp>
      <p:pic>
        <p:nvPicPr>
          <p:cNvPr id="12" name="~PP3566.WAV">
            <a:hlinkClick r:id="" action="ppaction://media"/>
          </p:cNvPr>
          <p:cNvPicPr>
            <a:picLocks noRot="1" noChangeAspect="1"/>
          </p:cNvPicPr>
          <p:nvPr>
            <a:wavAudioFile r:embed="rId1" name="~PP3566.WAV"/>
          </p:nvPr>
        </p:nvPicPr>
        <p:blipFill>
          <a:blip r:embed="rId6" cstate="print"/>
          <a:stretch>
            <a:fillRect/>
          </a:stretch>
        </p:blipFill>
        <p:spPr>
          <a:xfrm>
            <a:off x="8724900" y="6438900"/>
            <a:ext cx="304800" cy="304800"/>
          </a:xfrm>
          <a:prstGeom prst="rect">
            <a:avLst/>
          </a:prstGeom>
        </p:spPr>
      </p:pic>
    </p:spTree>
  </p:cSld>
  <p:clrMapOvr>
    <a:masterClrMapping/>
  </p:clrMapOvr>
  <p:transition advTm="265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7|7.6|9.2|17.8|9.7"/>
</p:tagLst>
</file>

<file path=ppt/tags/tag2.xml><?xml version="1.0" encoding="utf-8"?>
<p:tagLst xmlns:a="http://schemas.openxmlformats.org/drawingml/2006/main" xmlns:r="http://schemas.openxmlformats.org/officeDocument/2006/relationships" xmlns:p="http://schemas.openxmlformats.org/presentationml/2006/main">
  <p:tag name="TIMING" val="|1.3|7|21.1|11.7"/>
</p:tagLst>
</file>

<file path=ppt/tags/tag3.xml><?xml version="1.0" encoding="utf-8"?>
<p:tagLst xmlns:a="http://schemas.openxmlformats.org/drawingml/2006/main" xmlns:r="http://schemas.openxmlformats.org/officeDocument/2006/relationships" xmlns:p="http://schemas.openxmlformats.org/presentationml/2006/main">
  <p:tag name="TIMING" val="|4.2|2.4|4.6|4.3"/>
</p:tagLst>
</file>

<file path=ppt/tags/tag4.xml><?xml version="1.0" encoding="utf-8"?>
<p:tagLst xmlns:a="http://schemas.openxmlformats.org/drawingml/2006/main" xmlns:r="http://schemas.openxmlformats.org/officeDocument/2006/relationships" xmlns:p="http://schemas.openxmlformats.org/presentationml/2006/main">
  <p:tag name="TIMING" val="|8.2|8.2|6.8|11.9|3.3|3.8|7.3"/>
</p:tagLst>
</file>

<file path=ppt/tags/tag5.xml><?xml version="1.0" encoding="utf-8"?>
<p:tagLst xmlns:a="http://schemas.openxmlformats.org/drawingml/2006/main" xmlns:r="http://schemas.openxmlformats.org/officeDocument/2006/relationships" xmlns:p="http://schemas.openxmlformats.org/presentationml/2006/main">
  <p:tag name="TIMING" val="|8.1|3.9|8.2|10|14.9|12.3|15.7"/>
</p:tagLst>
</file>

<file path=ppt/tags/tag6.xml><?xml version="1.0" encoding="utf-8"?>
<p:tagLst xmlns:a="http://schemas.openxmlformats.org/drawingml/2006/main" xmlns:r="http://schemas.openxmlformats.org/officeDocument/2006/relationships" xmlns:p="http://schemas.openxmlformats.org/presentationml/2006/main">
  <p:tag name="TIMING" val="|1.4|16.6|19.1|10.2|7.5"/>
</p:tagLst>
</file>

<file path=ppt/tags/tag7.xml><?xml version="1.0" encoding="utf-8"?>
<p:tagLst xmlns:a="http://schemas.openxmlformats.org/drawingml/2006/main" xmlns:r="http://schemas.openxmlformats.org/officeDocument/2006/relationships" xmlns:p="http://schemas.openxmlformats.org/presentationml/2006/main">
  <p:tag name="TIMING" val="|4|6.1|3.6|3.5|1.8|3.8|3.4|7.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2237</TotalTime>
  <Words>2944</Words>
  <Application>Microsoft Office PowerPoint</Application>
  <PresentationFormat>On-screen Show (4:3)</PresentationFormat>
  <Paragraphs>160</Paragraphs>
  <Slides>10</Slides>
  <Notes>10</Notes>
  <HiddenSlides>0</HiddenSlides>
  <MMClips>10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Flow</vt:lpstr>
      <vt:lpstr>Techniques to Drafting a Paper</vt:lpstr>
      <vt:lpstr>Slide 2</vt:lpstr>
      <vt:lpstr>Slide 3</vt:lpstr>
      <vt:lpstr>Slide 4</vt:lpstr>
      <vt:lpstr>Slide 5</vt:lpstr>
      <vt:lpstr>Slide 6</vt:lpstr>
      <vt:lpstr>Slide 7</vt:lpstr>
      <vt:lpstr>Slide 8</vt:lpstr>
      <vt:lpstr>Slide 9</vt:lpstr>
      <vt:lpstr>Review</vt:lpstr>
    </vt:vector>
  </TitlesOfParts>
  <Company>USAWC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LTC(P) Macmillan</dc:creator>
  <cp:lastModifiedBy>COL Macmillan</cp:lastModifiedBy>
  <cp:revision>126</cp:revision>
  <dcterms:created xsi:type="dcterms:W3CDTF">2010-11-24T19:10:23Z</dcterms:created>
  <dcterms:modified xsi:type="dcterms:W3CDTF">2011-09-23T18:00:49Z</dcterms:modified>
</cp:coreProperties>
</file>