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70" r:id="rId5"/>
    <p:sldId id="271" r:id="rId6"/>
    <p:sldId id="259" r:id="rId7"/>
    <p:sldId id="260" r:id="rId8"/>
    <p:sldId id="261" r:id="rId9"/>
    <p:sldId id="262" r:id="rId10"/>
    <p:sldId id="263" r:id="rId11"/>
    <p:sldId id="264" r:id="rId12"/>
    <p:sldId id="268" r:id="rId13"/>
    <p:sldId id="265" r:id="rId14"/>
    <p:sldId id="267"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532" autoAdjust="0"/>
  </p:normalViewPr>
  <p:slideViewPr>
    <p:cSldViewPr>
      <p:cViewPr varScale="1">
        <p:scale>
          <a:sx n="62" d="100"/>
          <a:sy n="62" d="100"/>
        </p:scale>
        <p:origin x="-1098" y="-90"/>
      </p:cViewPr>
      <p:guideLst>
        <p:guide orient="horz" pos="2160"/>
        <p:guide pos="2880"/>
      </p:guideLst>
    </p:cSldViewPr>
  </p:slideViewPr>
  <p:notesTextViewPr>
    <p:cViewPr>
      <p:scale>
        <a:sx n="100" d="100"/>
        <a:sy n="100" d="100"/>
      </p:scale>
      <p:origin x="0" y="84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51B85-0C5B-4A88-BA95-232C07367510}" type="datetimeFigureOut">
              <a:rPr lang="en-US" smtClean="0"/>
              <a:pPr/>
              <a:t>12/30/2010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EB3D8-08E9-4A58-9F86-98D971E7B2D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US</a:t>
            </a:r>
            <a:r>
              <a:rPr lang="en-US" baseline="0" dirty="0" smtClean="0"/>
              <a:t> Army War Colleges Department of Distance Education presentation #2 on Techniques to Outlining.  This presentation will provide an overview on outlining techniques.  It is only one of many techniques students use to better organize papers to ensure the evaluative requirements are captured in the content of the paper and that the paper has a logical flow.</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you start w</a:t>
            </a:r>
            <a:r>
              <a:rPr lang="en-US" baseline="0" dirty="0" smtClean="0"/>
              <a:t>ith your outline, understand the typical sections within an essay.  If required, you can refer to a plethora of online sites for assistance.  In this example, we went back to the Study Guides and Strategies web site for information on writing and specifically, the Writing Types section that explains the five paragraph essay.  As we scroll down this page we…</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a schematic as a guide for a typical five paragraph essay.  In this example,</a:t>
            </a:r>
            <a:r>
              <a:rPr lang="en-US" baseline="0" dirty="0" smtClean="0"/>
              <a:t> it shows an Introduction; three supporting or key idea paragraphs; and closing.  This is a typical (click) five paragraph essay.  (click) This examples also annotates where I should make my transition into the next supporting paragraph or section.  Think of this as your script for the paper.</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review thus far (click), you know the evaluative</a:t>
            </a:r>
            <a:r>
              <a:rPr lang="en-US" baseline="0" dirty="0" smtClean="0"/>
              <a:t> requirement, the </a:t>
            </a:r>
            <a:r>
              <a:rPr lang="en-US" dirty="0" smtClean="0"/>
              <a:t>type</a:t>
            </a:r>
            <a:r>
              <a:rPr lang="en-US" baseline="0" dirty="0" smtClean="0"/>
              <a:t> of essay, definition of that essay type, and what the five paragraph essay looks like.</a:t>
            </a:r>
          </a:p>
          <a:p>
            <a:endParaRPr lang="en-US" baseline="0" dirty="0" smtClean="0"/>
          </a:p>
          <a:p>
            <a:r>
              <a:rPr lang="en-US" baseline="0" dirty="0" smtClean="0"/>
              <a:t>(click) Now we need to review the requirement again to ensure we understand the requirement and then we can move onto the outline.  </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start</a:t>
            </a:r>
            <a:r>
              <a:rPr lang="en-US" baseline="0" dirty="0" smtClean="0"/>
              <a:t> draft our outline however; we must </a:t>
            </a:r>
            <a:r>
              <a:rPr lang="en-US" b="1" baseline="0" dirty="0" smtClean="0"/>
              <a:t>again</a:t>
            </a:r>
            <a:r>
              <a:rPr lang="en-US" baseline="0" dirty="0" smtClean="0"/>
              <a:t> ensure we understood all elements of the requirement.  I reiterate this because many times, students do not fully understand the requirement.  In this example, the requirement wants us to use our (click) critical thinking skills.  Now the many articles provided to you by the DDE program should be your primary source of information.  However, you can augment these with other sources.  (click) In this example, we once again use an online source to better understand what thinking critically means.  </a:t>
            </a:r>
          </a:p>
          <a:p>
            <a:endParaRPr lang="en-US" baseline="0" dirty="0" smtClean="0"/>
          </a:p>
          <a:p>
            <a:r>
              <a:rPr lang="en-US" baseline="0" dirty="0" smtClean="0"/>
              <a:t>Now that we fully understand our requirement; know the type of essay required; and have the basic format for an outline, we can begin.</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smtClean="0"/>
              <a:t>Now you start to draft your outline.  You may find this process helps you before you write, while others prefer</a:t>
            </a:r>
            <a:r>
              <a:rPr lang="en-US" sz="1100" baseline="0" dirty="0" smtClean="0"/>
              <a:t> to create an outline while they write the main paper.  Again, it is a technique that can assist you in the logical flow of your paper.</a:t>
            </a:r>
          </a:p>
          <a:p>
            <a:endParaRPr lang="en-US" sz="1100" baseline="0" dirty="0" smtClean="0"/>
          </a:p>
          <a:p>
            <a:r>
              <a:rPr lang="en-US" sz="1100" baseline="0" dirty="0" smtClean="0"/>
              <a:t>We understand that papers generally have an (click) introduction, (click) a main body usually with two or more key ideas, and a (click) closing.  You can draft your introduction directly from the evaluated requirement.  (click) It is important to capture the questions within the evaluated requirement because your papers content will carry the most weight on AWC </a:t>
            </a:r>
            <a:r>
              <a:rPr lang="en-US" sz="1100" baseline="0" dirty="0" smtClean="0"/>
              <a:t>Papers and </a:t>
            </a:r>
            <a:r>
              <a:rPr lang="en-US" sz="1100" baseline="0" dirty="0" smtClean="0"/>
              <a:t>it is critical to address the specifics asked for in each requirement.  In this example, there are three </a:t>
            </a:r>
            <a:r>
              <a:rPr lang="en-US" sz="1100" baseline="0" dirty="0" smtClean="0"/>
              <a:t>requirements (listed in the Introduction).</a:t>
            </a:r>
            <a:endParaRPr lang="en-US" sz="1100" baseline="0" dirty="0" smtClean="0"/>
          </a:p>
          <a:p>
            <a:endParaRPr lang="en-US" sz="1100" baseline="0" dirty="0" smtClean="0"/>
          </a:p>
          <a:p>
            <a:r>
              <a:rPr lang="en-US" sz="1100" baseline="0" dirty="0" smtClean="0"/>
              <a:t>Now, we also begin to see the main body and key ideas (click) from the three specified requirements.  You are starting to visualize the flow and organization of your paper.  Within each key </a:t>
            </a:r>
            <a:r>
              <a:rPr lang="en-US" sz="1100" baseline="0" dirty="0" smtClean="0"/>
              <a:t>idea paragraph, </a:t>
            </a:r>
            <a:r>
              <a:rPr lang="en-US" sz="1100" baseline="0" dirty="0" smtClean="0"/>
              <a:t>you want to restate the idea or topic; (click) provide supporting details, evidence, or examples; and then transition into your follow on </a:t>
            </a:r>
            <a:r>
              <a:rPr lang="en-US" sz="1100" baseline="0" dirty="0" smtClean="0"/>
              <a:t>key idea paragraphs</a:t>
            </a:r>
            <a:r>
              <a:rPr lang="en-US" sz="1100" baseline="0" dirty="0" smtClean="0"/>
              <a:t>.  In this example, you already have the restated </a:t>
            </a:r>
            <a:r>
              <a:rPr lang="en-US" sz="1100" baseline="0" dirty="0" smtClean="0"/>
              <a:t>key idea </a:t>
            </a:r>
            <a:r>
              <a:rPr lang="en-US" sz="1100" baseline="0" dirty="0" smtClean="0"/>
              <a:t>which will allow you to work on providing the supporting </a:t>
            </a:r>
            <a:r>
              <a:rPr lang="en-US" sz="1100" baseline="0" dirty="0" smtClean="0"/>
              <a:t>details and evidence.   </a:t>
            </a:r>
            <a:r>
              <a:rPr lang="en-US" sz="1100" baseline="0" dirty="0" smtClean="0"/>
              <a:t>In this example, the outline depicts 2 examples </a:t>
            </a:r>
            <a:r>
              <a:rPr lang="en-US" sz="1100" baseline="0" dirty="0" smtClean="0"/>
              <a:t>supporting each </a:t>
            </a:r>
            <a:r>
              <a:rPr lang="en-US" sz="1100" baseline="0" dirty="0" smtClean="0"/>
              <a:t>key idea however, you may only have one or may have several examples.  More examples provided in your paper however, can strengthen your key </a:t>
            </a:r>
            <a:r>
              <a:rPr lang="en-US" sz="1100" baseline="0" dirty="0" smtClean="0"/>
              <a:t>idea paragraph.  </a:t>
            </a:r>
            <a:r>
              <a:rPr lang="en-US" sz="1100" baseline="0" dirty="0" smtClean="0"/>
              <a:t>Finally, your last sentence in any Key idea paragraph or section  will be a transition sentence letting the reader know what your next paragraph or section will discuss.  Note:  Since this is a short essay, we </a:t>
            </a:r>
            <a:r>
              <a:rPr lang="en-US" sz="1100" baseline="0" dirty="0" smtClean="0"/>
              <a:t>have </a:t>
            </a:r>
            <a:r>
              <a:rPr lang="en-US" sz="1100" baseline="0" dirty="0" smtClean="0"/>
              <a:t>paragraphs </a:t>
            </a:r>
            <a:r>
              <a:rPr lang="en-US" sz="1100" baseline="0" dirty="0" smtClean="0"/>
              <a:t>for </a:t>
            </a:r>
            <a:r>
              <a:rPr lang="en-US" sz="1100" baseline="0" smtClean="0"/>
              <a:t>key ideas however</a:t>
            </a:r>
            <a:r>
              <a:rPr lang="en-US" sz="1100" baseline="0" dirty="0" smtClean="0"/>
              <a:t>, longer written requirements may need sections to separate your key ideas.</a:t>
            </a:r>
          </a:p>
          <a:p>
            <a:endParaRPr lang="en-US" sz="1100" baseline="0" dirty="0" smtClean="0"/>
          </a:p>
          <a:p>
            <a:r>
              <a:rPr lang="en-US" sz="1100" baseline="0" dirty="0" smtClean="0"/>
              <a:t>Last paragraph will be your closing.  (click) This is a very brief summary or conclusion which links the results of your key ideas depicted in your introduction.</a:t>
            </a:r>
          </a:p>
          <a:p>
            <a:endParaRPr lang="en-US" sz="1100" baseline="0" dirty="0" smtClean="0"/>
          </a:p>
          <a:p>
            <a:r>
              <a:rPr lang="en-US" sz="1100" baseline="0" dirty="0" smtClean="0"/>
              <a:t>Now that your outline had taken shape, you will want to (click) key in on supporting evidence and critical thinking skills in your key ideas when reading the articles.</a:t>
            </a:r>
          </a:p>
          <a:p>
            <a:endParaRPr lang="en-US" sz="1100" baseline="0" dirty="0" smtClean="0"/>
          </a:p>
          <a:p>
            <a:r>
              <a:rPr lang="en-US" sz="1100" baseline="0" dirty="0" smtClean="0"/>
              <a:t>Next Slide</a:t>
            </a:r>
          </a:p>
          <a:p>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review thus far, you know the evaluative</a:t>
            </a:r>
            <a:r>
              <a:rPr lang="en-US" baseline="0" dirty="0" smtClean="0"/>
              <a:t> requirement, the </a:t>
            </a:r>
            <a:r>
              <a:rPr lang="en-US" dirty="0" smtClean="0"/>
              <a:t>type</a:t>
            </a:r>
            <a:r>
              <a:rPr lang="en-US" baseline="0" dirty="0" smtClean="0"/>
              <a:t> of essay, definition of that essay type, what the five paragraph essay looks like, and built our outline.  We understand that Introduction and summary paragraphs will be short and concise regarding the number of words used in these paragraphs leaving most of your word count for the main body or key idea paragraphs.  We also remember that our key idea paragraphs  have three parts to them:  restated key idea; supporting details, evidence, or examples; and transition to next key idea paragraph.</a:t>
            </a:r>
          </a:p>
          <a:p>
            <a:endParaRPr lang="en-US" baseline="0" dirty="0" smtClean="0"/>
          </a:p>
          <a:p>
            <a:r>
              <a:rPr lang="en-US" baseline="0" dirty="0" smtClean="0"/>
              <a:t>Building an outline is a technique that can save you valuable time focusing your efforts on answering the evaluative requirement question(s).  Our last presentation will go into more detail on actually drafting a paper.</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83AEB3D8-08E9-4A58-9F86-98D971E7B2D8}"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find</a:t>
            </a:r>
            <a:r>
              <a:rPr lang="en-US" baseline="0" dirty="0" smtClean="0"/>
              <a:t> many definitions of an outline however, each of those definitions depict outlines as being schematic in ordering of information in your paper or essay.  Ordering of information meaning your paper has an introduction first; the a main body with several key ideas; and lastly a conclusion.</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on-line references</a:t>
            </a:r>
            <a:r>
              <a:rPr lang="en-US" baseline="0" dirty="0" smtClean="0"/>
              <a:t> students can use to better understanding outlines.  For this presentation, these four on-line references were used to better explain topics. </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 we will explore evaluative requirements,</a:t>
            </a:r>
            <a:r>
              <a:rPr lang="en-US" baseline="0" dirty="0" smtClean="0"/>
              <a:t> types and definition of essays, and the five paragraph essay.  Before we begin reviewing these four topics, we must understand the questions within DDE written  requirements.</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 DDE courses have a written requirement.  You must thoroughly read the question</a:t>
            </a:r>
            <a:r>
              <a:rPr lang="en-US" baseline="0" dirty="0" smtClean="0"/>
              <a:t> as we will discuss later in this presentation.  </a:t>
            </a:r>
            <a:r>
              <a:rPr lang="en-US" dirty="0" smtClean="0"/>
              <a:t>The</a:t>
            </a:r>
            <a:r>
              <a:rPr lang="en-US" baseline="0" dirty="0" smtClean="0"/>
              <a:t> University of New England has a great reference site to help guide you regarding how to analyze a question.  This reference site may help you better understand the questions you will see within the written requirements.  In this case, we selected academic skills online workshops; then (click) selected fact sheets; and finally (click) selected “analyzing the question” in order to better understand questions.</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before you start</a:t>
            </a:r>
            <a:r>
              <a:rPr lang="en-US" baseline="0" dirty="0" smtClean="0"/>
              <a:t> writing down ideas that come to mind on what you </a:t>
            </a:r>
            <a:r>
              <a:rPr lang="en-US" b="1" baseline="0" dirty="0" smtClean="0"/>
              <a:t>want</a:t>
            </a:r>
            <a:r>
              <a:rPr lang="en-US" baseline="0" dirty="0" smtClean="0"/>
              <a:t> to write about, you need to make sure you understand what you </a:t>
            </a:r>
            <a:r>
              <a:rPr lang="en-US" b="1" baseline="0" dirty="0" smtClean="0"/>
              <a:t>have </a:t>
            </a:r>
            <a:r>
              <a:rPr lang="en-US" baseline="0" dirty="0" smtClean="0"/>
              <a:t>to write about.  </a:t>
            </a:r>
            <a:r>
              <a:rPr lang="en-US" dirty="0" smtClean="0"/>
              <a:t>Going back to the main presentation for example, our requirement is (click) to write a 500 word essay on critical thinking.  After thoroughly reading the requirement, we notice</a:t>
            </a:r>
            <a:r>
              <a:rPr lang="en-US" baseline="0" dirty="0" smtClean="0"/>
              <a:t> the essay must emphasize (click) analysis and exposition.  If we did not  understand the type of essay required, go back to the on-line reference for definitions of the different types of essays.</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case after reviewing essay</a:t>
            </a:r>
            <a:r>
              <a:rPr lang="en-US" baseline="0" dirty="0" smtClean="0"/>
              <a:t> writing in the Purdue Online Writing Lab reference site and comparing it to part of the evaluative requirement description to “emphasize analysis and exposition”, we discover the type of essay required for this assignment is a (click) Expository Essay.  Remember back to the first presentation regarding Instruction words such as : </a:t>
            </a:r>
            <a:r>
              <a:rPr lang="en-US" dirty="0" smtClean="0"/>
              <a:t>Compare; Contrast; Define; Describe; Discuss; Evaluate; Explain; Interpret; Outline; Review; ect…  This should help you focus on the type of essay you are required</a:t>
            </a:r>
            <a:r>
              <a:rPr lang="en-US" baseline="0" dirty="0" smtClean="0"/>
              <a:t> to write.  In this specific example, we are to emphasize analysis and exposition and this information helps use better determine the type of essay.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another on-line reference site.  Remember that there are many reference sites which are available for your use to better understand a variety of writing topics.  In this example, the free Study Guides and Strategies provide a step by step process to writing an (click) expository essay.  Note:  The key is making sure you use legitimate on-line reference sites.  For example, there are sites which provide papers for a fee.  You will be placed in an ethical dilemma should you chose not to write your own paper.  The temptation to use someone else's work as your own is great for some students.  By staying with legitimate on-line reference sites, you will be able to gather enough information to draft successful papers and using the outline is one technique to assist you in this endeavor. </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review thus far, you know the (click) evaluative</a:t>
            </a:r>
            <a:r>
              <a:rPr lang="en-US" baseline="0" dirty="0" smtClean="0"/>
              <a:t> requirement. You also know the </a:t>
            </a:r>
            <a:r>
              <a:rPr lang="en-US" dirty="0" smtClean="0"/>
              <a:t>type</a:t>
            </a:r>
            <a:r>
              <a:rPr lang="en-US" baseline="0" dirty="0" smtClean="0"/>
              <a:t> of essay required and we know the definition of that essay type.</a:t>
            </a:r>
          </a:p>
          <a:p>
            <a:endParaRPr lang="en-US" baseline="0" dirty="0" smtClean="0"/>
          </a:p>
          <a:p>
            <a:r>
              <a:rPr lang="en-US" baseline="0" dirty="0" smtClean="0"/>
              <a:t>(Click) Now we need to understand what an essay looks like.</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83AEB3D8-08E9-4A58-9F86-98D971E7B2D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9A867-9691-45E1-A627-4029EF3E8C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092AA2-0E8C-468F-A07B-A1B0D0199FAE}" type="datetimeFigureOut">
              <a:rPr lang="en-US" smtClean="0"/>
              <a:pPr/>
              <a:t>12/30/2010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109A867-9691-45E1-A627-4029EF3E8CB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092AA2-0E8C-468F-A07B-A1B0D0199FAE}" type="datetimeFigureOut">
              <a:rPr lang="en-US" smtClean="0"/>
              <a:pPr/>
              <a:t>12/30/2010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09A867-9691-45E1-A627-4029EF3E8CB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audio11.wav"/><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audio12.wav"/><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audio13.wav"/><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notesSlide" Target="../notesSlides/notesSlide13.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audio" Target="../media/audio14.wav"/><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audio" Target="../media/audio15.wav"/><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audio" Target="../media/audio2.wav"/><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www.studygs.net/index.htm" TargetMode="External"/><Relationship Id="rId13"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hyperlink" Target="http://grammar.ccc.commnet.edu/grammar/composition/brainstorm_outline.htm" TargetMode="External"/><Relationship Id="rId12" Type="http://schemas.openxmlformats.org/officeDocument/2006/relationships/hyperlink" Target="http://www.une.edu.au/" TargetMode="External"/><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hyperlink" Target="http://owl.english.purdue.edu/owl/resource/544/1/" TargetMode="External"/><Relationship Id="rId11" Type="http://schemas.openxmlformats.org/officeDocument/2006/relationships/hyperlink" Target="http://www.une.edu.au/tlc/aso/aso-online/" TargetMode="External"/><Relationship Id="rId5" Type="http://schemas.openxmlformats.org/officeDocument/2006/relationships/image" Target="https://dde.carlisle.army.mil/documents/courses_10/icons/earthThumb.gif" TargetMode="External"/><Relationship Id="rId10" Type="http://schemas.openxmlformats.org/officeDocument/2006/relationships/image" Target="../media/image3.png"/><Relationship Id="rId4" Type="http://schemas.openxmlformats.org/officeDocument/2006/relationships/image" Target="../media/image6.gif"/><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audio" Target="../media/audio5.wav"/><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audio6.wav"/><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audio7.wav"/><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audio8.wav"/><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audio9.wav"/><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Techniques to Outlining</a:t>
            </a:r>
            <a:endParaRPr lang="en-US" dirty="0"/>
          </a:p>
        </p:txBody>
      </p:sp>
      <p:pic>
        <p:nvPicPr>
          <p:cNvPr id="4" name="Picture 2"/>
          <p:cNvPicPr>
            <a:picLocks noChangeAspect="1" noChangeArrowheads="1"/>
          </p:cNvPicPr>
          <p:nvPr/>
        </p:nvPicPr>
        <p:blipFill>
          <a:blip r:embed="rId4" cstate="print"/>
          <a:srcRect/>
          <a:stretch>
            <a:fillRect/>
          </a:stretch>
        </p:blipFill>
        <p:spPr bwMode="auto">
          <a:xfrm>
            <a:off x="8024238" y="0"/>
            <a:ext cx="1119762" cy="106680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0" y="1"/>
            <a:ext cx="1143000" cy="1064172"/>
          </a:xfrm>
          <a:prstGeom prst="rect">
            <a:avLst/>
          </a:prstGeom>
          <a:noFill/>
          <a:ln w="9525">
            <a:noFill/>
            <a:miter lim="800000"/>
            <a:headEnd/>
            <a:tailEnd/>
          </a:ln>
        </p:spPr>
      </p:pic>
      <p:pic>
        <p:nvPicPr>
          <p:cNvPr id="9" name="~PP323.WAV">
            <a:hlinkClick r:id="" action="ppaction://media"/>
          </p:cNvPr>
          <p:cNvPicPr>
            <a:picLocks noRot="1" noChangeAspect="1"/>
          </p:cNvPicPr>
          <p:nvPr>
            <a:wavAudioFile r:embed="rId1" name="~PP323.WAV"/>
          </p:nvPr>
        </p:nvPicPr>
        <p:blipFill>
          <a:blip r:embed="rId6" cstate="print"/>
          <a:stretch>
            <a:fillRect/>
          </a:stretch>
        </p:blipFill>
        <p:spPr>
          <a:xfrm>
            <a:off x="8724900" y="6438900"/>
            <a:ext cx="304800" cy="304800"/>
          </a:xfrm>
          <a:prstGeom prst="rect">
            <a:avLst/>
          </a:prstGeom>
        </p:spPr>
      </p:pic>
    </p:spTree>
  </p:cSld>
  <p:clrMapOvr>
    <a:masterClrMapping/>
  </p:clrMapOvr>
  <p:transition advTm="258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cstate="print"/>
          <a:srcRect/>
          <a:stretch>
            <a:fillRect/>
          </a:stretch>
        </p:blipFill>
        <p:spPr bwMode="auto">
          <a:xfrm>
            <a:off x="-12743" y="1295400"/>
            <a:ext cx="9156743" cy="5562600"/>
          </a:xfrm>
          <a:prstGeom prst="rect">
            <a:avLst/>
          </a:prstGeom>
          <a:noFill/>
          <a:ln w="9525">
            <a:noFill/>
            <a:miter lim="800000"/>
            <a:headEnd/>
            <a:tailEnd/>
          </a:ln>
        </p:spPr>
      </p:pic>
      <p:pic>
        <p:nvPicPr>
          <p:cNvPr id="3"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7" name="TextBox 6"/>
          <p:cNvSpPr txBox="1"/>
          <p:nvPr/>
        </p:nvSpPr>
        <p:spPr>
          <a:xfrm>
            <a:off x="3200400" y="-76200"/>
            <a:ext cx="2219262" cy="1015663"/>
          </a:xfrm>
          <a:prstGeom prst="rect">
            <a:avLst/>
          </a:prstGeom>
          <a:noFill/>
        </p:spPr>
        <p:txBody>
          <a:bodyPr wrap="none" rtlCol="0">
            <a:spAutoFit/>
          </a:bodyPr>
          <a:lstStyle/>
          <a:p>
            <a:r>
              <a:rPr lang="en-US" sz="6000" dirty="0" smtClean="0"/>
              <a:t>Step 4</a:t>
            </a:r>
            <a:endParaRPr lang="en-US" sz="6000" dirty="0"/>
          </a:p>
        </p:txBody>
      </p:sp>
      <p:pic>
        <p:nvPicPr>
          <p:cNvPr id="10" name="~PP1661.WAV">
            <a:hlinkClick r:id="" action="ppaction://media"/>
          </p:cNvPr>
          <p:cNvPicPr>
            <a:picLocks noRot="1" noChangeAspect="1"/>
          </p:cNvPicPr>
          <p:nvPr>
            <a:wavAudioFile r:embed="rId1" name="~PP1661.WAV"/>
          </p:nvPr>
        </p:nvPicPr>
        <p:blipFill>
          <a:blip r:embed="rId7" cstate="print"/>
          <a:stretch>
            <a:fillRect/>
          </a:stretch>
        </p:blipFill>
        <p:spPr>
          <a:xfrm>
            <a:off x="8724900" y="6438900"/>
            <a:ext cx="304800" cy="304800"/>
          </a:xfrm>
          <a:prstGeom prst="rect">
            <a:avLst/>
          </a:prstGeom>
        </p:spPr>
      </p:pic>
    </p:spTree>
  </p:cSld>
  <p:clrMapOvr>
    <a:masterClrMapping/>
  </p:clrMapOvr>
  <p:transition advTm="219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5" cstate="print"/>
          <a:srcRect/>
          <a:stretch>
            <a:fillRect/>
          </a:stretch>
        </p:blipFill>
        <p:spPr bwMode="auto">
          <a:xfrm>
            <a:off x="322495" y="1066800"/>
            <a:ext cx="8592905" cy="5791200"/>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7" cstate="print"/>
          <a:srcRect/>
          <a:stretch>
            <a:fillRect/>
          </a:stretch>
        </p:blipFill>
        <p:spPr bwMode="auto">
          <a:xfrm>
            <a:off x="0" y="1"/>
            <a:ext cx="1143000" cy="1064172"/>
          </a:xfrm>
          <a:prstGeom prst="rect">
            <a:avLst/>
          </a:prstGeom>
          <a:noFill/>
          <a:ln w="9525">
            <a:noFill/>
            <a:miter lim="800000"/>
            <a:headEnd/>
            <a:tailEnd/>
          </a:ln>
        </p:spPr>
      </p:pic>
      <p:sp>
        <p:nvSpPr>
          <p:cNvPr id="6" name="Oval Callout 5"/>
          <p:cNvSpPr/>
          <p:nvPr/>
        </p:nvSpPr>
        <p:spPr>
          <a:xfrm>
            <a:off x="3733800" y="762000"/>
            <a:ext cx="609600" cy="762000"/>
          </a:xfrm>
          <a:prstGeom prst="wedgeEllipseCallout">
            <a:avLst>
              <a:gd name="adj1" fmla="val -201213"/>
              <a:gd name="adj2" fmla="val 28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1</a:t>
            </a:r>
            <a:endParaRPr lang="en-US" sz="4000" dirty="0"/>
          </a:p>
        </p:txBody>
      </p:sp>
      <p:sp>
        <p:nvSpPr>
          <p:cNvPr id="8" name="Oval Callout 7"/>
          <p:cNvSpPr/>
          <p:nvPr/>
        </p:nvSpPr>
        <p:spPr>
          <a:xfrm>
            <a:off x="4724400" y="5867400"/>
            <a:ext cx="609600" cy="762000"/>
          </a:xfrm>
          <a:prstGeom prst="wedgeEllipseCallout">
            <a:avLst>
              <a:gd name="adj1" fmla="val -244884"/>
              <a:gd name="adj2" fmla="val -39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5</a:t>
            </a:r>
            <a:endParaRPr lang="en-US" sz="4000" dirty="0"/>
          </a:p>
        </p:txBody>
      </p:sp>
      <p:sp>
        <p:nvSpPr>
          <p:cNvPr id="9" name="Oval Callout 8"/>
          <p:cNvSpPr/>
          <p:nvPr/>
        </p:nvSpPr>
        <p:spPr>
          <a:xfrm>
            <a:off x="2743200" y="2819400"/>
            <a:ext cx="609600" cy="685800"/>
          </a:xfrm>
          <a:prstGeom prst="wedgeEllipseCallout">
            <a:avLst>
              <a:gd name="adj1" fmla="val -360707"/>
              <a:gd name="adj2" fmla="val 45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2</a:t>
            </a:r>
            <a:endParaRPr lang="en-US" sz="4000" dirty="0"/>
          </a:p>
        </p:txBody>
      </p:sp>
      <p:sp>
        <p:nvSpPr>
          <p:cNvPr id="11" name="Oval Callout 10"/>
          <p:cNvSpPr/>
          <p:nvPr/>
        </p:nvSpPr>
        <p:spPr>
          <a:xfrm>
            <a:off x="8229600" y="2819400"/>
            <a:ext cx="609600" cy="685800"/>
          </a:xfrm>
          <a:prstGeom prst="wedgeEllipseCallout">
            <a:avLst>
              <a:gd name="adj1" fmla="val -360707"/>
              <a:gd name="adj2" fmla="val 45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4</a:t>
            </a:r>
            <a:endParaRPr lang="en-US" sz="4000" dirty="0"/>
          </a:p>
        </p:txBody>
      </p:sp>
      <p:sp>
        <p:nvSpPr>
          <p:cNvPr id="12" name="Oval Callout 11"/>
          <p:cNvSpPr/>
          <p:nvPr/>
        </p:nvSpPr>
        <p:spPr>
          <a:xfrm>
            <a:off x="5410200" y="2819400"/>
            <a:ext cx="609600" cy="685800"/>
          </a:xfrm>
          <a:prstGeom prst="wedgeEllipseCallout">
            <a:avLst>
              <a:gd name="adj1" fmla="val -360707"/>
              <a:gd name="adj2" fmla="val 45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3</a:t>
            </a:r>
            <a:endParaRPr lang="en-US" sz="4000" dirty="0"/>
          </a:p>
        </p:txBody>
      </p:sp>
      <p:sp>
        <p:nvSpPr>
          <p:cNvPr id="13" name="Rectangle 12"/>
          <p:cNvSpPr/>
          <p:nvPr/>
        </p:nvSpPr>
        <p:spPr>
          <a:xfrm>
            <a:off x="381000" y="5029200"/>
            <a:ext cx="1143000" cy="3810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019800" y="5029200"/>
            <a:ext cx="1143000" cy="3810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276600" y="5257800"/>
            <a:ext cx="1143000" cy="3810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P449.WAV">
            <a:hlinkClick r:id="" action="ppaction://media"/>
          </p:cNvPr>
          <p:cNvPicPr>
            <a:picLocks noRot="1" noChangeAspect="1"/>
          </p:cNvPicPr>
          <p:nvPr>
            <a:wavAudioFile r:embed="rId2" name="~PP449.WAV"/>
          </p:nvPr>
        </p:nvPicPr>
        <p:blipFill>
          <a:blip r:embed="rId8" cstate="print"/>
          <a:stretch>
            <a:fillRect/>
          </a:stretch>
        </p:blipFill>
        <p:spPr>
          <a:xfrm>
            <a:off x="8724900" y="6438900"/>
            <a:ext cx="304800" cy="304800"/>
          </a:xfrm>
          <a:prstGeom prst="rect">
            <a:avLst/>
          </a:prstGeom>
        </p:spPr>
      </p:pic>
    </p:spTree>
    <p:custDataLst>
      <p:tags r:id="rId1"/>
    </p:custDataLst>
  </p:cSld>
  <p:clrMapOvr>
    <a:masterClrMapping/>
  </p:clrMapOvr>
  <p:transition advTm="25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5"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6" grpId="0" animBg="1"/>
      <p:bldP spid="8" grpId="0" animBg="1"/>
      <p:bldP spid="9"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4899996" cy="584775"/>
          </a:xfrm>
          <a:prstGeom prst="rect">
            <a:avLst/>
          </a:prstGeom>
          <a:noFill/>
        </p:spPr>
        <p:txBody>
          <a:bodyPr wrap="none" rtlCol="0">
            <a:spAutoFit/>
          </a:bodyPr>
          <a:lstStyle/>
          <a:p>
            <a:r>
              <a:rPr lang="en-US" sz="3200" dirty="0" smtClean="0"/>
              <a:t>1.  Evaluative requirements</a:t>
            </a:r>
            <a:endParaRPr lang="en-US" sz="3200" dirty="0"/>
          </a:p>
        </p:txBody>
      </p:sp>
      <p:pic>
        <p:nvPicPr>
          <p:cNvPr id="3"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5" name="TextBox 4"/>
          <p:cNvSpPr txBox="1"/>
          <p:nvPr/>
        </p:nvSpPr>
        <p:spPr>
          <a:xfrm>
            <a:off x="1371600" y="2920425"/>
            <a:ext cx="4573688" cy="584775"/>
          </a:xfrm>
          <a:prstGeom prst="rect">
            <a:avLst/>
          </a:prstGeom>
          <a:noFill/>
        </p:spPr>
        <p:txBody>
          <a:bodyPr wrap="none" rtlCol="0">
            <a:spAutoFit/>
          </a:bodyPr>
          <a:lstStyle/>
          <a:p>
            <a:r>
              <a:rPr lang="en-US" sz="3200" dirty="0" smtClean="0"/>
              <a:t>2.  Type of essay required</a:t>
            </a:r>
            <a:endParaRPr lang="en-US" sz="3200" dirty="0"/>
          </a:p>
        </p:txBody>
      </p:sp>
      <p:sp>
        <p:nvSpPr>
          <p:cNvPr id="6" name="TextBox 5"/>
          <p:cNvSpPr txBox="1"/>
          <p:nvPr/>
        </p:nvSpPr>
        <p:spPr>
          <a:xfrm>
            <a:off x="1371600" y="3606225"/>
            <a:ext cx="6231193" cy="584775"/>
          </a:xfrm>
          <a:prstGeom prst="rect">
            <a:avLst/>
          </a:prstGeom>
          <a:noFill/>
        </p:spPr>
        <p:txBody>
          <a:bodyPr wrap="none" rtlCol="0">
            <a:spAutoFit/>
          </a:bodyPr>
          <a:lstStyle/>
          <a:p>
            <a:r>
              <a:rPr lang="en-US" sz="3200" dirty="0" smtClean="0"/>
              <a:t>3.  Definition of a Expository essay</a:t>
            </a:r>
            <a:endParaRPr lang="en-US" sz="3200" dirty="0"/>
          </a:p>
        </p:txBody>
      </p:sp>
      <p:sp>
        <p:nvSpPr>
          <p:cNvPr id="7" name="TextBox 6"/>
          <p:cNvSpPr txBox="1"/>
          <p:nvPr/>
        </p:nvSpPr>
        <p:spPr>
          <a:xfrm>
            <a:off x="2133600" y="1143000"/>
            <a:ext cx="3886200" cy="769441"/>
          </a:xfrm>
          <a:prstGeom prst="rect">
            <a:avLst/>
          </a:prstGeom>
          <a:noFill/>
        </p:spPr>
        <p:txBody>
          <a:bodyPr wrap="square" rtlCol="0">
            <a:spAutoFit/>
          </a:bodyPr>
          <a:lstStyle/>
          <a:p>
            <a:pPr algn="ctr"/>
            <a:r>
              <a:rPr lang="en-US" sz="4400" dirty="0" smtClean="0"/>
              <a:t>Review</a:t>
            </a:r>
            <a:endParaRPr lang="en-US" sz="4400" dirty="0"/>
          </a:p>
        </p:txBody>
      </p:sp>
      <p:sp>
        <p:nvSpPr>
          <p:cNvPr id="8" name="TextBox 7"/>
          <p:cNvSpPr txBox="1"/>
          <p:nvPr/>
        </p:nvSpPr>
        <p:spPr>
          <a:xfrm>
            <a:off x="1371600" y="4292025"/>
            <a:ext cx="5915402" cy="1077218"/>
          </a:xfrm>
          <a:prstGeom prst="rect">
            <a:avLst/>
          </a:prstGeom>
          <a:noFill/>
        </p:spPr>
        <p:txBody>
          <a:bodyPr wrap="none" rtlCol="0">
            <a:spAutoFit/>
          </a:bodyPr>
          <a:lstStyle/>
          <a:p>
            <a:pPr marL="514350" indent="-514350">
              <a:buAutoNum type="arabicPeriod" startAt="4"/>
            </a:pPr>
            <a:r>
              <a:rPr lang="en-US" sz="3200" dirty="0" smtClean="0"/>
              <a:t>Definition and schematic of </a:t>
            </a:r>
          </a:p>
          <a:p>
            <a:pPr marL="514350" indent="-514350"/>
            <a:r>
              <a:rPr lang="en-US" sz="3200" dirty="0" smtClean="0"/>
              <a:t>     a five paragraph essay</a:t>
            </a:r>
            <a:endParaRPr lang="en-US" sz="3200" dirty="0"/>
          </a:p>
        </p:txBody>
      </p:sp>
      <p:sp>
        <p:nvSpPr>
          <p:cNvPr id="10" name="Rectangle 9"/>
          <p:cNvSpPr/>
          <p:nvPr/>
        </p:nvSpPr>
        <p:spPr>
          <a:xfrm>
            <a:off x="1447800" y="2286000"/>
            <a:ext cx="6400800" cy="3124200"/>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371600" y="5323582"/>
            <a:ext cx="5457391" cy="584775"/>
          </a:xfrm>
          <a:prstGeom prst="rect">
            <a:avLst/>
          </a:prstGeom>
          <a:noFill/>
        </p:spPr>
        <p:txBody>
          <a:bodyPr wrap="none" rtlCol="0">
            <a:spAutoFit/>
          </a:bodyPr>
          <a:lstStyle/>
          <a:p>
            <a:pPr marL="514350" indent="-514350"/>
            <a:r>
              <a:rPr lang="en-US" sz="3200" dirty="0" smtClean="0"/>
              <a:t>5.  Schematic of an outline      </a:t>
            </a:r>
            <a:endParaRPr lang="en-US" sz="3200" dirty="0"/>
          </a:p>
        </p:txBody>
      </p:sp>
      <p:pic>
        <p:nvPicPr>
          <p:cNvPr id="12" name="~PP3690.WAV">
            <a:hlinkClick r:id="" action="ppaction://media"/>
          </p:cNvPr>
          <p:cNvPicPr>
            <a:picLocks noRot="1" noChangeAspect="1"/>
          </p:cNvPicPr>
          <p:nvPr>
            <a:wavAudioFile r:embed="rId2" name="~PP3690.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19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9"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2" grpId="0"/>
      <p:bldP spid="5" grpId="0"/>
      <p:bldP spid="6" grpId="0"/>
      <p:bldP spid="8" grpId="0"/>
      <p:bldP spid="10" grpId="1"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5" cstate="print"/>
          <a:srcRect/>
          <a:stretch>
            <a:fillRect/>
          </a:stretch>
        </p:blipFill>
        <p:spPr bwMode="auto">
          <a:xfrm>
            <a:off x="4648199" y="1219200"/>
            <a:ext cx="4495801" cy="5638801"/>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0" y="1219200"/>
            <a:ext cx="4572000" cy="5638800"/>
          </a:xfrm>
          <a:prstGeom prst="rect">
            <a:avLst/>
          </a:prstGeom>
          <a:noFill/>
          <a:ln w="9525">
            <a:noFill/>
            <a:miter lim="800000"/>
            <a:headEnd/>
            <a:tailEnd/>
          </a:ln>
        </p:spPr>
      </p:pic>
      <p:sp>
        <p:nvSpPr>
          <p:cNvPr id="4" name="Flowchart: Connector 3"/>
          <p:cNvSpPr/>
          <p:nvPr/>
        </p:nvSpPr>
        <p:spPr>
          <a:xfrm>
            <a:off x="1600200" y="3810000"/>
            <a:ext cx="838200" cy="30480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7" cstate="print"/>
          <a:srcRect/>
          <a:stretch>
            <a:fillRect/>
          </a:stretch>
        </p:blipFill>
        <p:spPr bwMode="auto">
          <a:xfrm>
            <a:off x="8024238" y="0"/>
            <a:ext cx="1119762" cy="1066800"/>
          </a:xfrm>
          <a:prstGeom prst="rect">
            <a:avLst/>
          </a:prstGeom>
          <a:noFill/>
          <a:ln w="9525">
            <a:noFill/>
            <a:miter lim="800000"/>
            <a:headEnd/>
            <a:tailEnd/>
          </a:ln>
        </p:spPr>
      </p:pic>
      <p:pic>
        <p:nvPicPr>
          <p:cNvPr id="6" name="Picture 5"/>
          <p:cNvPicPr>
            <a:picLocks noChangeAspect="1" noChangeArrowheads="1"/>
          </p:cNvPicPr>
          <p:nvPr/>
        </p:nvPicPr>
        <p:blipFill>
          <a:blip r:embed="rId8" cstate="print"/>
          <a:srcRect/>
          <a:stretch>
            <a:fillRect/>
          </a:stretch>
        </p:blipFill>
        <p:spPr bwMode="auto">
          <a:xfrm>
            <a:off x="0" y="1"/>
            <a:ext cx="1143000" cy="1064172"/>
          </a:xfrm>
          <a:prstGeom prst="rect">
            <a:avLst/>
          </a:prstGeom>
          <a:noFill/>
          <a:ln w="9525">
            <a:noFill/>
            <a:miter lim="800000"/>
            <a:headEnd/>
            <a:tailEnd/>
          </a:ln>
        </p:spPr>
      </p:pic>
      <p:pic>
        <p:nvPicPr>
          <p:cNvPr id="9" name="~PP3578.WAV">
            <a:hlinkClick r:id="" action="ppaction://media"/>
          </p:cNvPr>
          <p:cNvPicPr>
            <a:picLocks noRot="1" noChangeAspect="1"/>
          </p:cNvPicPr>
          <p:nvPr>
            <a:wavAudioFile r:embed="rId2" name="~PP3578.WAV"/>
          </p:nvPr>
        </p:nvPicPr>
        <p:blipFill>
          <a:blip r:embed="rId9" cstate="print"/>
          <a:stretch>
            <a:fillRect/>
          </a:stretch>
        </p:blipFill>
        <p:spPr>
          <a:xfrm>
            <a:off x="8724900" y="6438900"/>
            <a:ext cx="304800" cy="304800"/>
          </a:xfrm>
          <a:prstGeom prst="rect">
            <a:avLst/>
          </a:prstGeom>
        </p:spPr>
      </p:pic>
    </p:spTree>
    <p:custDataLst>
      <p:tags r:id="rId1"/>
    </p:custDataLst>
  </p:cSld>
  <p:clrMapOvr>
    <a:masterClrMapping/>
  </p:clrMapOvr>
  <p:transition advTm="447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fade">
                                      <p:cBhvr>
                                        <p:cTn id="16"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t>Outline</a:t>
            </a:r>
            <a:endParaRPr lang="en-US" dirty="0"/>
          </a:p>
        </p:txBody>
      </p:sp>
      <p:sp>
        <p:nvSpPr>
          <p:cNvPr id="3" name="TextBox 2"/>
          <p:cNvSpPr txBox="1"/>
          <p:nvPr/>
        </p:nvSpPr>
        <p:spPr>
          <a:xfrm>
            <a:off x="228600" y="1994357"/>
            <a:ext cx="1805302" cy="400110"/>
          </a:xfrm>
          <a:prstGeom prst="rect">
            <a:avLst/>
          </a:prstGeom>
          <a:noFill/>
        </p:spPr>
        <p:txBody>
          <a:bodyPr wrap="none" rtlCol="0">
            <a:spAutoFit/>
          </a:bodyPr>
          <a:lstStyle/>
          <a:p>
            <a:r>
              <a:rPr lang="en-US" sz="2000" dirty="0" smtClean="0">
                <a:latin typeface="Arial" pitchFamily="34" charset="0"/>
                <a:cs typeface="Arial" pitchFamily="34" charset="0"/>
              </a:rPr>
              <a:t>I.  Introduction</a:t>
            </a:r>
            <a:endParaRPr lang="en-US" sz="2000" dirty="0">
              <a:latin typeface="Arial" pitchFamily="34" charset="0"/>
              <a:cs typeface="Arial" pitchFamily="34" charset="0"/>
            </a:endParaRPr>
          </a:p>
        </p:txBody>
      </p:sp>
      <p:sp>
        <p:nvSpPr>
          <p:cNvPr id="4" name="TextBox 3"/>
          <p:cNvSpPr txBox="1"/>
          <p:nvPr/>
        </p:nvSpPr>
        <p:spPr>
          <a:xfrm>
            <a:off x="141722" y="4737557"/>
            <a:ext cx="1839478" cy="400110"/>
          </a:xfrm>
          <a:prstGeom prst="rect">
            <a:avLst/>
          </a:prstGeom>
          <a:noFill/>
        </p:spPr>
        <p:txBody>
          <a:bodyPr wrap="none" rtlCol="0">
            <a:spAutoFit/>
          </a:bodyPr>
          <a:lstStyle/>
          <a:p>
            <a:pPr marL="400050" indent="-400050"/>
            <a:r>
              <a:rPr lang="en-US" sz="2000" dirty="0" smtClean="0">
                <a:latin typeface="Arial" pitchFamily="34" charset="0"/>
                <a:cs typeface="Arial" pitchFamily="34" charset="0"/>
              </a:rPr>
              <a:t>IV.  Key Idea 3</a:t>
            </a:r>
          </a:p>
        </p:txBody>
      </p:sp>
      <p:sp>
        <p:nvSpPr>
          <p:cNvPr id="5" name="TextBox 4"/>
          <p:cNvSpPr txBox="1"/>
          <p:nvPr/>
        </p:nvSpPr>
        <p:spPr>
          <a:xfrm>
            <a:off x="228600" y="5728157"/>
            <a:ext cx="1401859" cy="400110"/>
          </a:xfrm>
          <a:prstGeom prst="rect">
            <a:avLst/>
          </a:prstGeom>
          <a:noFill/>
        </p:spPr>
        <p:txBody>
          <a:bodyPr wrap="none" rtlCol="0">
            <a:spAutoFit/>
          </a:bodyPr>
          <a:lstStyle/>
          <a:p>
            <a:r>
              <a:rPr lang="en-US" sz="2000" dirty="0" smtClean="0">
                <a:latin typeface="Arial" pitchFamily="34" charset="0"/>
                <a:cs typeface="Arial" pitchFamily="34" charset="0"/>
              </a:rPr>
              <a:t>V.  Closing</a:t>
            </a:r>
            <a:endParaRPr lang="en-US" sz="2000" dirty="0">
              <a:latin typeface="Arial" pitchFamily="34" charset="0"/>
              <a:cs typeface="Arial" pitchFamily="34" charset="0"/>
            </a:endParaRPr>
          </a:p>
        </p:txBody>
      </p:sp>
      <p:sp>
        <p:nvSpPr>
          <p:cNvPr id="6" name="TextBox 5"/>
          <p:cNvSpPr txBox="1"/>
          <p:nvPr/>
        </p:nvSpPr>
        <p:spPr>
          <a:xfrm>
            <a:off x="2514600" y="1586806"/>
            <a:ext cx="6477000" cy="1169551"/>
          </a:xfrm>
          <a:prstGeom prst="rect">
            <a:avLst/>
          </a:prstGeom>
          <a:noFill/>
        </p:spPr>
        <p:txBody>
          <a:bodyPr wrap="square" rtlCol="0">
            <a:spAutoFit/>
          </a:bodyPr>
          <a:lstStyle/>
          <a:p>
            <a:r>
              <a:rPr lang="en-US" sz="1400" dirty="0" smtClean="0">
                <a:latin typeface="Arial" pitchFamily="34" charset="0"/>
                <a:cs typeface="Arial" pitchFamily="34" charset="0"/>
              </a:rPr>
              <a:t>1. Summarize critical thinking theses from Peter A. Facione, Colonel Stephen J. Gerras, and Dr. Richard Paul and Dr. Linda Elder.</a:t>
            </a:r>
          </a:p>
          <a:p>
            <a:r>
              <a:rPr lang="en-US" sz="1400" dirty="0" smtClean="0">
                <a:latin typeface="Arial" pitchFamily="34" charset="0"/>
                <a:cs typeface="Arial" pitchFamily="34" charset="0"/>
              </a:rPr>
              <a:t>2.  Outline why critical thinking is an important attribute in strategic leadership;</a:t>
            </a:r>
          </a:p>
          <a:p>
            <a:r>
              <a:rPr lang="en-US" sz="1400" dirty="0" smtClean="0">
                <a:latin typeface="Arial" pitchFamily="34" charset="0"/>
                <a:cs typeface="Arial" pitchFamily="34" charset="0"/>
              </a:rPr>
              <a:t>3.  Assess critical thinking application to the DDE program study to enhance personal development in strategic leadership. </a:t>
            </a:r>
            <a:endParaRPr lang="en-US" sz="1400" dirty="0">
              <a:latin typeface="Arial" pitchFamily="34" charset="0"/>
              <a:cs typeface="Arial" pitchFamily="34" charset="0"/>
            </a:endParaRPr>
          </a:p>
        </p:txBody>
      </p:sp>
      <p:sp>
        <p:nvSpPr>
          <p:cNvPr id="7" name="TextBox 6"/>
          <p:cNvSpPr txBox="1"/>
          <p:nvPr/>
        </p:nvSpPr>
        <p:spPr>
          <a:xfrm>
            <a:off x="152400" y="2965847"/>
            <a:ext cx="1813317" cy="400110"/>
          </a:xfrm>
          <a:prstGeom prst="rect">
            <a:avLst/>
          </a:prstGeom>
          <a:noFill/>
        </p:spPr>
        <p:txBody>
          <a:bodyPr wrap="none" rtlCol="0">
            <a:spAutoFit/>
          </a:bodyPr>
          <a:lstStyle/>
          <a:p>
            <a:pPr marL="400050" indent="-400050">
              <a:buAutoNum type="romanUcPeriod" startAt="2"/>
            </a:pPr>
            <a:r>
              <a:rPr lang="en-US" sz="2000" dirty="0" smtClean="0">
                <a:latin typeface="Arial" pitchFamily="34" charset="0"/>
                <a:cs typeface="Arial" pitchFamily="34" charset="0"/>
              </a:rPr>
              <a:t>Key Idea 1</a:t>
            </a:r>
          </a:p>
        </p:txBody>
      </p:sp>
      <p:sp>
        <p:nvSpPr>
          <p:cNvPr id="8" name="Rectangle 7"/>
          <p:cNvSpPr/>
          <p:nvPr/>
        </p:nvSpPr>
        <p:spPr>
          <a:xfrm>
            <a:off x="2438400" y="2984957"/>
            <a:ext cx="6629400" cy="523220"/>
          </a:xfrm>
          <a:prstGeom prst="rect">
            <a:avLst/>
          </a:prstGeom>
        </p:spPr>
        <p:txBody>
          <a:bodyPr wrap="square">
            <a:spAutoFit/>
          </a:bodyPr>
          <a:lstStyle/>
          <a:p>
            <a:r>
              <a:rPr lang="en-US" sz="1400" dirty="0" smtClean="0">
                <a:latin typeface="Arial" pitchFamily="34" charset="0"/>
                <a:cs typeface="Arial" pitchFamily="34" charset="0"/>
              </a:rPr>
              <a:t>Summary of critical thinking theses from Peter A. Facione, Colonel Stephen J. Gerras, and Dr. Richard Paul and Dr. Linda Elder.</a:t>
            </a:r>
          </a:p>
        </p:txBody>
      </p:sp>
      <p:sp>
        <p:nvSpPr>
          <p:cNvPr id="10" name="Rectangle 9"/>
          <p:cNvSpPr/>
          <p:nvPr/>
        </p:nvSpPr>
        <p:spPr>
          <a:xfrm>
            <a:off x="2438400" y="3899357"/>
            <a:ext cx="6629400" cy="307777"/>
          </a:xfrm>
          <a:prstGeom prst="rect">
            <a:avLst/>
          </a:prstGeom>
        </p:spPr>
        <p:txBody>
          <a:bodyPr wrap="square">
            <a:spAutoFit/>
          </a:bodyPr>
          <a:lstStyle/>
          <a:p>
            <a:r>
              <a:rPr lang="en-US" sz="1400" dirty="0" smtClean="0">
                <a:latin typeface="Arial" pitchFamily="34" charset="0"/>
                <a:cs typeface="Arial" pitchFamily="34" charset="0"/>
              </a:rPr>
              <a:t>Why critical thinking is an important attribute in Strategic Leadership</a:t>
            </a:r>
          </a:p>
        </p:txBody>
      </p:sp>
      <p:sp>
        <p:nvSpPr>
          <p:cNvPr id="11" name="TextBox 10"/>
          <p:cNvSpPr txBox="1"/>
          <p:nvPr/>
        </p:nvSpPr>
        <p:spPr>
          <a:xfrm>
            <a:off x="152400" y="3880247"/>
            <a:ext cx="1832553" cy="400110"/>
          </a:xfrm>
          <a:prstGeom prst="rect">
            <a:avLst/>
          </a:prstGeom>
          <a:noFill/>
        </p:spPr>
        <p:txBody>
          <a:bodyPr wrap="none" rtlCol="0">
            <a:spAutoFit/>
          </a:bodyPr>
          <a:lstStyle/>
          <a:p>
            <a:pPr marL="400050" indent="-400050"/>
            <a:r>
              <a:rPr lang="en-US" sz="2000" dirty="0" smtClean="0">
                <a:latin typeface="Arial" pitchFamily="34" charset="0"/>
                <a:cs typeface="Arial" pitchFamily="34" charset="0"/>
              </a:rPr>
              <a:t>III.  Key Idea 2</a:t>
            </a:r>
          </a:p>
        </p:txBody>
      </p:sp>
      <p:sp>
        <p:nvSpPr>
          <p:cNvPr id="12" name="Rectangle 11"/>
          <p:cNvSpPr/>
          <p:nvPr/>
        </p:nvSpPr>
        <p:spPr>
          <a:xfrm>
            <a:off x="2438400" y="4671537"/>
            <a:ext cx="6324600" cy="523220"/>
          </a:xfrm>
          <a:prstGeom prst="rect">
            <a:avLst/>
          </a:prstGeom>
        </p:spPr>
        <p:txBody>
          <a:bodyPr wrap="square">
            <a:spAutoFit/>
          </a:bodyPr>
          <a:lstStyle/>
          <a:p>
            <a:r>
              <a:rPr lang="en-US" sz="1400" dirty="0" smtClean="0">
                <a:latin typeface="Arial" pitchFamily="34" charset="0"/>
                <a:cs typeface="Arial" pitchFamily="34" charset="0"/>
              </a:rPr>
              <a:t>Assessment of critical thinking application to the DDE program study to enhance personal development in strategic leadership.</a:t>
            </a:r>
            <a:endParaRPr lang="en-US" sz="1400" dirty="0"/>
          </a:p>
        </p:txBody>
      </p:sp>
      <p:sp>
        <p:nvSpPr>
          <p:cNvPr id="13" name="Rectangle 12"/>
          <p:cNvSpPr/>
          <p:nvPr/>
        </p:nvSpPr>
        <p:spPr>
          <a:xfrm>
            <a:off x="2438400" y="5801380"/>
            <a:ext cx="6629400" cy="523220"/>
          </a:xfrm>
          <a:prstGeom prst="rect">
            <a:avLst/>
          </a:prstGeom>
        </p:spPr>
        <p:txBody>
          <a:bodyPr wrap="square">
            <a:spAutoFit/>
          </a:bodyPr>
          <a:lstStyle/>
          <a:p>
            <a:r>
              <a:rPr lang="en-US" sz="1400" dirty="0" smtClean="0">
                <a:latin typeface="Arial" pitchFamily="34" charset="0"/>
                <a:cs typeface="Arial" pitchFamily="34" charset="0"/>
              </a:rPr>
              <a:t>Very brief conclusion on critical thinking as an important attribute in Strategic Leadership</a:t>
            </a:r>
          </a:p>
        </p:txBody>
      </p:sp>
      <p:pic>
        <p:nvPicPr>
          <p:cNvPr id="14"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15" name="Picture 14"/>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16" name="TextBox 15"/>
          <p:cNvSpPr txBox="1"/>
          <p:nvPr/>
        </p:nvSpPr>
        <p:spPr>
          <a:xfrm>
            <a:off x="2971800" y="3429000"/>
            <a:ext cx="2033570" cy="584775"/>
          </a:xfrm>
          <a:prstGeom prst="rect">
            <a:avLst/>
          </a:prstGeom>
          <a:noFill/>
        </p:spPr>
        <p:txBody>
          <a:bodyPr wrap="none" rtlCol="0">
            <a:spAutoFit/>
          </a:bodyPr>
          <a:lstStyle/>
          <a:p>
            <a:r>
              <a:rPr lang="en-US" sz="1600" dirty="0" smtClean="0"/>
              <a:t>- Evidence example 1</a:t>
            </a:r>
          </a:p>
          <a:p>
            <a:r>
              <a:rPr lang="en-US" sz="1600" dirty="0" smtClean="0"/>
              <a:t>- Evidence example 2</a:t>
            </a:r>
            <a:endParaRPr lang="en-US" sz="1600" dirty="0"/>
          </a:p>
        </p:txBody>
      </p:sp>
      <p:sp>
        <p:nvSpPr>
          <p:cNvPr id="17" name="TextBox 16"/>
          <p:cNvSpPr txBox="1"/>
          <p:nvPr/>
        </p:nvSpPr>
        <p:spPr>
          <a:xfrm>
            <a:off x="2971800" y="4139625"/>
            <a:ext cx="2033570" cy="584775"/>
          </a:xfrm>
          <a:prstGeom prst="rect">
            <a:avLst/>
          </a:prstGeom>
          <a:noFill/>
        </p:spPr>
        <p:txBody>
          <a:bodyPr wrap="none" rtlCol="0">
            <a:spAutoFit/>
          </a:bodyPr>
          <a:lstStyle/>
          <a:p>
            <a:r>
              <a:rPr lang="en-US" sz="1600" dirty="0" smtClean="0"/>
              <a:t>- Evidence example 1</a:t>
            </a:r>
          </a:p>
          <a:p>
            <a:r>
              <a:rPr lang="en-US" sz="1600" dirty="0" smtClean="0"/>
              <a:t>- Evidence example 2</a:t>
            </a:r>
            <a:endParaRPr lang="en-US" sz="1600" dirty="0"/>
          </a:p>
        </p:txBody>
      </p:sp>
      <p:sp>
        <p:nvSpPr>
          <p:cNvPr id="18" name="TextBox 17"/>
          <p:cNvSpPr txBox="1"/>
          <p:nvPr/>
        </p:nvSpPr>
        <p:spPr>
          <a:xfrm>
            <a:off x="2971800" y="5130225"/>
            <a:ext cx="2033570" cy="584775"/>
          </a:xfrm>
          <a:prstGeom prst="rect">
            <a:avLst/>
          </a:prstGeom>
          <a:noFill/>
        </p:spPr>
        <p:txBody>
          <a:bodyPr wrap="none" rtlCol="0">
            <a:spAutoFit/>
          </a:bodyPr>
          <a:lstStyle/>
          <a:p>
            <a:r>
              <a:rPr lang="en-US" sz="1600" dirty="0" smtClean="0"/>
              <a:t>- Evidence example 1</a:t>
            </a:r>
          </a:p>
          <a:p>
            <a:r>
              <a:rPr lang="en-US" sz="1600" dirty="0" smtClean="0"/>
              <a:t>- Evidence example 2</a:t>
            </a:r>
            <a:endParaRPr lang="en-US" sz="1600" dirty="0"/>
          </a:p>
        </p:txBody>
      </p:sp>
      <p:sp>
        <p:nvSpPr>
          <p:cNvPr id="19" name="Rectangle 18"/>
          <p:cNvSpPr/>
          <p:nvPr/>
        </p:nvSpPr>
        <p:spPr>
          <a:xfrm>
            <a:off x="0" y="2895600"/>
            <a:ext cx="9144000" cy="2895600"/>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P2239.WAV">
            <a:hlinkClick r:id="" action="ppaction://media"/>
          </p:cNvPr>
          <p:cNvPicPr>
            <a:picLocks noRot="1" noChangeAspect="1"/>
          </p:cNvPicPr>
          <p:nvPr>
            <a:wavAudioFile r:embed="rId2" name="~PP2239.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1315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65" fill="hold" display="0">
                  <p:stCondLst>
                    <p:cond delay="indefinite"/>
                  </p:stCondLst>
                  <p:endCondLst>
                    <p:cond evt="onPrev" delay="0">
                      <p:tgtEl>
                        <p:sldTgt/>
                      </p:tgtEl>
                    </p:cond>
                    <p:cond evt="onStopAudio" delay="0">
                      <p:tgtEl>
                        <p:sldTgt/>
                      </p:tgtEl>
                    </p:cond>
                  </p:endCondLst>
                </p:cTn>
                <p:tgtEl>
                  <p:spTgt spid="24"/>
                </p:tgtEl>
              </p:cMediaNode>
            </p:audio>
          </p:childTnLst>
        </p:cTn>
      </p:par>
    </p:tnLst>
    <p:bldLst>
      <p:bldP spid="3" grpId="0"/>
      <p:bldP spid="4" grpId="0"/>
      <p:bldP spid="5" grpId="0"/>
      <p:bldP spid="6" grpId="0"/>
      <p:bldP spid="7" grpId="0"/>
      <p:bldP spid="8" grpId="0"/>
      <p:bldP spid="10" grpId="0"/>
      <p:bldP spid="11" grpId="0"/>
      <p:bldP spid="12" grpId="0"/>
      <p:bldP spid="13" grpId="0"/>
      <p:bldP spid="16" grpId="0"/>
      <p:bldP spid="17"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4899996" cy="584775"/>
          </a:xfrm>
          <a:prstGeom prst="rect">
            <a:avLst/>
          </a:prstGeom>
          <a:noFill/>
        </p:spPr>
        <p:txBody>
          <a:bodyPr wrap="none" rtlCol="0">
            <a:spAutoFit/>
          </a:bodyPr>
          <a:lstStyle/>
          <a:p>
            <a:r>
              <a:rPr lang="en-US" sz="3200" dirty="0" smtClean="0"/>
              <a:t>1.  Evaluative requirements</a:t>
            </a:r>
            <a:endParaRPr lang="en-US" sz="3200" dirty="0"/>
          </a:p>
        </p:txBody>
      </p:sp>
      <p:pic>
        <p:nvPicPr>
          <p:cNvPr id="3" name="Picture 2"/>
          <p:cNvPicPr>
            <a:picLocks noChangeAspect="1" noChangeArrowheads="1"/>
          </p:cNvPicPr>
          <p:nvPr/>
        </p:nvPicPr>
        <p:blipFill>
          <a:blip r:embed="rId4"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0" y="1"/>
            <a:ext cx="1143000" cy="1064172"/>
          </a:xfrm>
          <a:prstGeom prst="rect">
            <a:avLst/>
          </a:prstGeom>
          <a:noFill/>
          <a:ln w="9525">
            <a:noFill/>
            <a:miter lim="800000"/>
            <a:headEnd/>
            <a:tailEnd/>
          </a:ln>
        </p:spPr>
      </p:pic>
      <p:sp>
        <p:nvSpPr>
          <p:cNvPr id="5" name="TextBox 4"/>
          <p:cNvSpPr txBox="1"/>
          <p:nvPr/>
        </p:nvSpPr>
        <p:spPr>
          <a:xfrm>
            <a:off x="1371600" y="2920425"/>
            <a:ext cx="4573688" cy="584775"/>
          </a:xfrm>
          <a:prstGeom prst="rect">
            <a:avLst/>
          </a:prstGeom>
          <a:noFill/>
        </p:spPr>
        <p:txBody>
          <a:bodyPr wrap="none" rtlCol="0">
            <a:spAutoFit/>
          </a:bodyPr>
          <a:lstStyle/>
          <a:p>
            <a:r>
              <a:rPr lang="en-US" sz="3200" dirty="0" smtClean="0"/>
              <a:t>2.  Type of essay required</a:t>
            </a:r>
            <a:endParaRPr lang="en-US" sz="3200" dirty="0"/>
          </a:p>
        </p:txBody>
      </p:sp>
      <p:sp>
        <p:nvSpPr>
          <p:cNvPr id="6" name="TextBox 5"/>
          <p:cNvSpPr txBox="1"/>
          <p:nvPr/>
        </p:nvSpPr>
        <p:spPr>
          <a:xfrm>
            <a:off x="1371600" y="3606225"/>
            <a:ext cx="6231193" cy="584775"/>
          </a:xfrm>
          <a:prstGeom prst="rect">
            <a:avLst/>
          </a:prstGeom>
          <a:noFill/>
        </p:spPr>
        <p:txBody>
          <a:bodyPr wrap="none" rtlCol="0">
            <a:spAutoFit/>
          </a:bodyPr>
          <a:lstStyle/>
          <a:p>
            <a:r>
              <a:rPr lang="en-US" sz="3200" dirty="0" smtClean="0"/>
              <a:t>3.  Definition of a Expository essay</a:t>
            </a:r>
            <a:endParaRPr lang="en-US" sz="3200" dirty="0"/>
          </a:p>
        </p:txBody>
      </p:sp>
      <p:sp>
        <p:nvSpPr>
          <p:cNvPr id="7" name="TextBox 6"/>
          <p:cNvSpPr txBox="1"/>
          <p:nvPr/>
        </p:nvSpPr>
        <p:spPr>
          <a:xfrm>
            <a:off x="2133600" y="1143000"/>
            <a:ext cx="3886200" cy="769441"/>
          </a:xfrm>
          <a:prstGeom prst="rect">
            <a:avLst/>
          </a:prstGeom>
          <a:noFill/>
        </p:spPr>
        <p:txBody>
          <a:bodyPr wrap="square" rtlCol="0">
            <a:spAutoFit/>
          </a:bodyPr>
          <a:lstStyle/>
          <a:p>
            <a:pPr algn="ctr"/>
            <a:r>
              <a:rPr lang="en-US" sz="4400" dirty="0" smtClean="0"/>
              <a:t>Conclusion</a:t>
            </a:r>
            <a:endParaRPr lang="en-US" sz="4400" dirty="0"/>
          </a:p>
        </p:txBody>
      </p:sp>
      <p:sp>
        <p:nvSpPr>
          <p:cNvPr id="8" name="TextBox 7"/>
          <p:cNvSpPr txBox="1"/>
          <p:nvPr/>
        </p:nvSpPr>
        <p:spPr>
          <a:xfrm>
            <a:off x="1371600" y="4292025"/>
            <a:ext cx="5915402" cy="1077218"/>
          </a:xfrm>
          <a:prstGeom prst="rect">
            <a:avLst/>
          </a:prstGeom>
          <a:noFill/>
        </p:spPr>
        <p:txBody>
          <a:bodyPr wrap="none" rtlCol="0">
            <a:spAutoFit/>
          </a:bodyPr>
          <a:lstStyle/>
          <a:p>
            <a:pPr marL="514350" indent="-514350">
              <a:buAutoNum type="arabicPeriod" startAt="4"/>
            </a:pPr>
            <a:r>
              <a:rPr lang="en-US" sz="3200" dirty="0" smtClean="0"/>
              <a:t>Definition and schematic of </a:t>
            </a:r>
          </a:p>
          <a:p>
            <a:pPr marL="514350" indent="-514350"/>
            <a:r>
              <a:rPr lang="en-US" sz="3200" dirty="0" smtClean="0"/>
              <a:t>     a five paragraph essay</a:t>
            </a:r>
            <a:endParaRPr lang="en-US" sz="3200" dirty="0"/>
          </a:p>
        </p:txBody>
      </p:sp>
      <p:sp>
        <p:nvSpPr>
          <p:cNvPr id="10" name="Rectangle 9"/>
          <p:cNvSpPr/>
          <p:nvPr/>
        </p:nvSpPr>
        <p:spPr>
          <a:xfrm>
            <a:off x="1447800" y="2286000"/>
            <a:ext cx="6400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371600" y="5323582"/>
            <a:ext cx="5457391" cy="584775"/>
          </a:xfrm>
          <a:prstGeom prst="rect">
            <a:avLst/>
          </a:prstGeom>
          <a:noFill/>
        </p:spPr>
        <p:txBody>
          <a:bodyPr wrap="none" rtlCol="0">
            <a:spAutoFit/>
          </a:bodyPr>
          <a:lstStyle/>
          <a:p>
            <a:pPr marL="514350" indent="-514350"/>
            <a:r>
              <a:rPr lang="en-US" sz="3200" dirty="0" smtClean="0"/>
              <a:t>5.  Schematic of an outline      </a:t>
            </a:r>
            <a:endParaRPr lang="en-US" sz="3200" dirty="0"/>
          </a:p>
        </p:txBody>
      </p:sp>
      <p:pic>
        <p:nvPicPr>
          <p:cNvPr id="13" name="~PP612.WAV">
            <a:hlinkClick r:id="" action="ppaction://media"/>
          </p:cNvPr>
          <p:cNvPicPr>
            <a:picLocks noRot="1" noChangeAspect="1"/>
          </p:cNvPicPr>
          <p:nvPr>
            <a:wavAudioFile r:embed="rId1" name="~PP612.WAV"/>
          </p:nvPr>
        </p:nvPicPr>
        <p:blipFill>
          <a:blip r:embed="rId6" cstate="print"/>
          <a:stretch>
            <a:fillRect/>
          </a:stretch>
        </p:blipFill>
        <p:spPr>
          <a:xfrm>
            <a:off x="8724900" y="6438900"/>
            <a:ext cx="304800" cy="304800"/>
          </a:xfrm>
          <a:prstGeom prst="rect">
            <a:avLst/>
          </a:prstGeom>
        </p:spPr>
      </p:pic>
    </p:spTree>
  </p:cSld>
  <p:clrMapOvr>
    <a:masterClrMapping/>
  </p:clrMapOvr>
  <p:transition advTm="514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TextBox 2"/>
          <p:cNvSpPr txBox="1"/>
          <p:nvPr/>
        </p:nvSpPr>
        <p:spPr>
          <a:xfrm>
            <a:off x="1524000" y="2743200"/>
            <a:ext cx="6400800" cy="2677656"/>
          </a:xfrm>
          <a:prstGeom prst="rect">
            <a:avLst/>
          </a:prstGeom>
          <a:noFill/>
        </p:spPr>
        <p:txBody>
          <a:bodyPr wrap="square" rtlCol="0">
            <a:spAutoFit/>
          </a:bodyPr>
          <a:lstStyle/>
          <a:p>
            <a:r>
              <a:rPr lang="en-US" sz="2800" dirty="0" smtClean="0"/>
              <a:t>Is a schematic representation that shows a hierarchical relationship or logical ordering of information in your paper.</a:t>
            </a:r>
          </a:p>
          <a:p>
            <a:endParaRPr lang="en-US" sz="2800" dirty="0" smtClean="0"/>
          </a:p>
          <a:p>
            <a:r>
              <a:rPr lang="en-US" sz="2800" dirty="0" smtClean="0"/>
              <a:t>	- Contains major points you want 	   to write about in your paper.</a:t>
            </a:r>
            <a:endParaRPr lang="en-US" sz="2800" dirty="0"/>
          </a:p>
        </p:txBody>
      </p:sp>
      <p:pic>
        <p:nvPicPr>
          <p:cNvPr id="4" name="Picture 2"/>
          <p:cNvPicPr>
            <a:picLocks noChangeAspect="1" noChangeArrowheads="1"/>
          </p:cNvPicPr>
          <p:nvPr/>
        </p:nvPicPr>
        <p:blipFill>
          <a:blip r:embed="rId4" cstate="print"/>
          <a:srcRect/>
          <a:stretch>
            <a:fillRect/>
          </a:stretch>
        </p:blipFill>
        <p:spPr bwMode="auto">
          <a:xfrm>
            <a:off x="8024238" y="0"/>
            <a:ext cx="1119762" cy="106680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0" y="1"/>
            <a:ext cx="1143000" cy="1064172"/>
          </a:xfrm>
          <a:prstGeom prst="rect">
            <a:avLst/>
          </a:prstGeom>
          <a:noFill/>
          <a:ln w="9525">
            <a:noFill/>
            <a:miter lim="800000"/>
            <a:headEnd/>
            <a:tailEnd/>
          </a:ln>
        </p:spPr>
      </p:pic>
      <p:pic>
        <p:nvPicPr>
          <p:cNvPr id="8" name="~PP1434.WAV">
            <a:hlinkClick r:id="" action="ppaction://media"/>
          </p:cNvPr>
          <p:cNvPicPr>
            <a:picLocks noRot="1" noChangeAspect="1"/>
          </p:cNvPicPr>
          <p:nvPr>
            <a:wavAudioFile r:embed="rId1" name="~PP1434.WAV"/>
          </p:nvPr>
        </p:nvPicPr>
        <p:blipFill>
          <a:blip r:embed="rId6" cstate="print"/>
          <a:stretch>
            <a:fillRect/>
          </a:stretch>
        </p:blipFill>
        <p:spPr>
          <a:xfrm>
            <a:off x="8724900" y="6438900"/>
            <a:ext cx="304800" cy="304800"/>
          </a:xfrm>
          <a:prstGeom prst="rect">
            <a:avLst/>
          </a:prstGeom>
        </p:spPr>
      </p:pic>
    </p:spTree>
  </p:cSld>
  <p:clrMapOvr>
    <a:masterClrMapping/>
  </p:clrMapOvr>
  <p:transition advTm="21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descr="https://dde.carlisle.army.mil/documents/courses_10/icons/earthThumb.gif"/>
          <p:cNvPicPr>
            <a:picLocks noChangeAspect="1" noChangeArrowheads="1"/>
          </p:cNvPicPr>
          <p:nvPr/>
        </p:nvPicPr>
        <p:blipFill>
          <a:blip r:embed="rId4" r:link="rId5" cstate="print"/>
          <a:srcRect/>
          <a:stretch>
            <a:fillRect/>
          </a:stretch>
        </p:blipFill>
        <p:spPr bwMode="auto">
          <a:xfrm>
            <a:off x="228600" y="3057525"/>
            <a:ext cx="304800" cy="295275"/>
          </a:xfrm>
          <a:prstGeom prst="rect">
            <a:avLst/>
          </a:prstGeom>
          <a:noFill/>
        </p:spPr>
      </p:pic>
      <p:sp>
        <p:nvSpPr>
          <p:cNvPr id="1027" name="Rectangle 3"/>
          <p:cNvSpPr>
            <a:spLocks noChangeArrowheads="1"/>
          </p:cNvSpPr>
          <p:nvPr/>
        </p:nvSpPr>
        <p:spPr bwMode="auto">
          <a:xfrm>
            <a:off x="692357" y="2910245"/>
            <a:ext cx="8146844" cy="584775"/>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effectLst/>
                <a:latin typeface="Arial" pitchFamily="34" charset="0"/>
                <a:ea typeface="Times New Roman" pitchFamily="18" charset="0"/>
                <a:cs typeface="Times New Roman" pitchFamily="18" charset="0"/>
              </a:rPr>
              <a:t>Purdue Online Writing Lab (OWL).  </a:t>
            </a:r>
            <a:r>
              <a:rPr kumimoji="0" lang="en-US" sz="1600" i="1" u="none" strike="noStrike" cap="none" normalizeH="0" baseline="0" dirty="0" smtClean="0">
                <a:ln>
                  <a:noFill/>
                </a:ln>
                <a:effectLst/>
                <a:latin typeface="Arial" pitchFamily="34" charset="0"/>
                <a:ea typeface="Times New Roman" pitchFamily="18" charset="0"/>
                <a:cs typeface="Times New Roman" pitchFamily="18" charset="0"/>
                <a:hlinkClick r:id="rId6"/>
              </a:rPr>
              <a:t>Developing an Outline</a:t>
            </a:r>
            <a:r>
              <a:rPr kumimoji="0" lang="en-US" sz="1600" i="0" u="none" strike="noStrike" cap="none" normalizeH="0" baseline="0" dirty="0" smtClean="0">
                <a:ln>
                  <a:noFill/>
                </a:ln>
                <a:effectLst/>
                <a:latin typeface="Arial" pitchFamily="34" charset="0"/>
                <a:ea typeface="Times New Roman" pitchFamily="18" charset="0"/>
                <a:cs typeface="Times New Roman" pitchFamily="18" charset="0"/>
              </a:rPr>
              <a:t>.  Purdue University On-line,  </a:t>
            </a:r>
          </a:p>
          <a:p>
            <a:pPr lvl="0" fontAlgn="base">
              <a:spcBef>
                <a:spcPct val="0"/>
              </a:spcBef>
              <a:spcAft>
                <a:spcPct val="0"/>
              </a:spcAft>
            </a:pPr>
            <a:r>
              <a:rPr kumimoji="0" lang="en-US" sz="1600" i="0" u="none" strike="noStrike" cap="none" normalizeH="0" baseline="0" dirty="0" smtClean="0">
                <a:ln>
                  <a:noFill/>
                </a:ln>
                <a:effectLst/>
                <a:latin typeface="Arial" pitchFamily="34" charset="0"/>
                <a:ea typeface="Times New Roman" pitchFamily="18" charset="0"/>
                <a:cs typeface="Times New Roman" pitchFamily="18" charset="0"/>
              </a:rPr>
              <a:t>found at  </a:t>
            </a:r>
            <a:r>
              <a:rPr kumimoji="0" lang="en-US" sz="1600" i="0" u="none" strike="noStrike" cap="none" normalizeH="0" baseline="0" dirty="0" smtClean="0">
                <a:ln>
                  <a:noFill/>
                </a:ln>
                <a:effectLst/>
                <a:latin typeface="Arial" pitchFamily="34" charset="0"/>
                <a:ea typeface="Times New Roman" pitchFamily="18" charset="0"/>
                <a:cs typeface="Times New Roman" pitchFamily="18" charset="0"/>
                <a:hlinkClick r:id="rId6"/>
              </a:rPr>
              <a:t>http://owl.english.purdue.edu/owl/resource/544/1/</a:t>
            </a:r>
            <a:endParaRPr kumimoji="0" lang="en-US" sz="1600" i="0" u="none" strike="noStrike" cap="none" normalizeH="0" baseline="0" dirty="0" smtClean="0">
              <a:ln>
                <a:noFill/>
              </a:ln>
              <a:effectLst/>
              <a:latin typeface="Arial" pitchFamily="34" charset="0"/>
              <a:cs typeface="Arial" pitchFamily="34" charset="0"/>
            </a:endParaRPr>
          </a:p>
        </p:txBody>
      </p:sp>
      <p:sp>
        <p:nvSpPr>
          <p:cNvPr id="12" name="TextBox 11"/>
          <p:cNvSpPr txBox="1"/>
          <p:nvPr/>
        </p:nvSpPr>
        <p:spPr>
          <a:xfrm>
            <a:off x="685800" y="3962400"/>
            <a:ext cx="8235397" cy="584775"/>
          </a:xfrm>
          <a:prstGeom prst="rect">
            <a:avLst/>
          </a:prstGeom>
          <a:solidFill>
            <a:srgbClr val="0070C0"/>
          </a:solidFill>
        </p:spPr>
        <p:txBody>
          <a:bodyPr wrap="square" rtlCol="0">
            <a:spAutoFit/>
          </a:bodyPr>
          <a:lstStyle/>
          <a:p>
            <a:r>
              <a:rPr lang="en-US" sz="1600" dirty="0">
                <a:latin typeface="Arial" pitchFamily="34" charset="0"/>
                <a:cs typeface="Arial" pitchFamily="34" charset="0"/>
              </a:rPr>
              <a:t>Capital Community College Foundation. </a:t>
            </a:r>
            <a:r>
              <a:rPr lang="en-US" sz="1600" dirty="0" smtClean="0">
                <a:latin typeface="Arial" pitchFamily="34" charset="0"/>
                <a:cs typeface="Arial" pitchFamily="34" charset="0"/>
              </a:rPr>
              <a:t> </a:t>
            </a:r>
            <a:r>
              <a:rPr lang="en-US" sz="1600" i="1" dirty="0" smtClean="0">
                <a:latin typeface="Arial" pitchFamily="34" charset="0"/>
                <a:cs typeface="Arial" pitchFamily="34" charset="0"/>
                <a:hlinkClick r:id="rId7"/>
              </a:rPr>
              <a:t>Outlining.</a:t>
            </a:r>
            <a:r>
              <a:rPr lang="en-US" sz="1600" dirty="0" smtClean="0">
                <a:latin typeface="Arial" pitchFamily="34" charset="0"/>
                <a:cs typeface="Arial" pitchFamily="34" charset="0"/>
              </a:rPr>
              <a:t>  </a:t>
            </a:r>
            <a:r>
              <a:rPr lang="en-US" sz="1600" dirty="0">
                <a:latin typeface="Arial" pitchFamily="34" charset="0"/>
                <a:cs typeface="Arial" pitchFamily="34" charset="0"/>
              </a:rPr>
              <a:t>Capital Community College On-line found at:  </a:t>
            </a:r>
            <a:r>
              <a:rPr lang="en-US" sz="1600" u="sng" dirty="0" smtClean="0">
                <a:latin typeface="Arial" pitchFamily="34" charset="0"/>
                <a:cs typeface="Arial" pitchFamily="34" charset="0"/>
                <a:hlinkClick r:id="rId7"/>
              </a:rPr>
              <a:t>http://grammar.ccc.commnet.edu/grammar/composition/brainstorm_outline.htm</a:t>
            </a:r>
            <a:endParaRPr lang="en-US" sz="1600" dirty="0">
              <a:latin typeface="Arial" pitchFamily="34" charset="0"/>
              <a:cs typeface="Arial" pitchFamily="34" charset="0"/>
            </a:endParaRPr>
          </a:p>
        </p:txBody>
      </p:sp>
      <p:pic>
        <p:nvPicPr>
          <p:cNvPr id="13" name="Picture 1" descr="https://dde.carlisle.army.mil/documents/courses_10/icons/earthThumb.gif"/>
          <p:cNvPicPr>
            <a:picLocks noChangeAspect="1" noChangeArrowheads="1"/>
          </p:cNvPicPr>
          <p:nvPr/>
        </p:nvPicPr>
        <p:blipFill>
          <a:blip r:embed="rId4" r:link="rId5" cstate="print"/>
          <a:srcRect/>
          <a:stretch>
            <a:fillRect/>
          </a:stretch>
        </p:blipFill>
        <p:spPr bwMode="auto">
          <a:xfrm>
            <a:off x="228600" y="4038600"/>
            <a:ext cx="304800" cy="295275"/>
          </a:xfrm>
          <a:prstGeom prst="rect">
            <a:avLst/>
          </a:prstGeom>
          <a:noFill/>
        </p:spPr>
      </p:pic>
      <p:sp>
        <p:nvSpPr>
          <p:cNvPr id="14" name="TextBox 13"/>
          <p:cNvSpPr txBox="1"/>
          <p:nvPr/>
        </p:nvSpPr>
        <p:spPr>
          <a:xfrm>
            <a:off x="685800" y="4953000"/>
            <a:ext cx="8235397" cy="584775"/>
          </a:xfrm>
          <a:prstGeom prst="rect">
            <a:avLst/>
          </a:prstGeom>
          <a:solidFill>
            <a:srgbClr val="0070C0"/>
          </a:solidFill>
        </p:spPr>
        <p:txBody>
          <a:bodyPr wrap="square" rtlCol="0">
            <a:spAutoFit/>
          </a:bodyPr>
          <a:lstStyle/>
          <a:p>
            <a:r>
              <a:rPr lang="en-US" sz="1600" dirty="0" smtClean="0">
                <a:latin typeface="Arial" pitchFamily="34" charset="0"/>
                <a:cs typeface="Arial" pitchFamily="34" charset="0"/>
              </a:rPr>
              <a:t>Study Guides and Strategies</a:t>
            </a:r>
            <a:r>
              <a:rPr lang="en-US" sz="1600" i="1" dirty="0" smtClean="0">
                <a:latin typeface="Arial" pitchFamily="34" charset="0"/>
                <a:cs typeface="Arial" pitchFamily="34" charset="0"/>
              </a:rPr>
              <a:t>.  </a:t>
            </a:r>
            <a:r>
              <a:rPr lang="en-US" sz="1600" i="1" dirty="0" smtClean="0">
                <a:latin typeface="Arial" pitchFamily="34" charset="0"/>
                <a:cs typeface="Arial" pitchFamily="34" charset="0"/>
                <a:hlinkClick r:id="rId8"/>
              </a:rPr>
              <a:t>Index</a:t>
            </a:r>
            <a:r>
              <a:rPr lang="en-US" sz="1600" dirty="0" smtClean="0">
                <a:latin typeface="Arial" pitchFamily="34" charset="0"/>
                <a:cs typeface="Arial" pitchFamily="34" charset="0"/>
              </a:rPr>
              <a:t>.  </a:t>
            </a:r>
            <a:r>
              <a:rPr lang="en-US" sz="1600" dirty="0">
                <a:latin typeface="Arial" pitchFamily="34" charset="0"/>
                <a:cs typeface="Arial" pitchFamily="34" charset="0"/>
              </a:rPr>
              <a:t>Capital Community College On-line found at: </a:t>
            </a:r>
            <a:r>
              <a:rPr lang="en-US" sz="1600" dirty="0" smtClean="0">
                <a:latin typeface="Arial" pitchFamily="34" charset="0"/>
                <a:cs typeface="Arial" pitchFamily="34" charset="0"/>
                <a:hlinkClick r:id="rId8"/>
              </a:rPr>
              <a:t>http://www.studygs.net/index.htm</a:t>
            </a:r>
            <a:r>
              <a:rPr lang="en-US" sz="1600" dirty="0" smtClean="0">
                <a:latin typeface="Arial" pitchFamily="34" charset="0"/>
                <a:cs typeface="Arial" pitchFamily="34" charset="0"/>
              </a:rPr>
              <a:t> </a:t>
            </a:r>
          </a:p>
        </p:txBody>
      </p:sp>
      <p:pic>
        <p:nvPicPr>
          <p:cNvPr id="15" name="Picture 1" descr="https://dde.carlisle.army.mil/documents/courses_10/icons/earthThumb.gif"/>
          <p:cNvPicPr>
            <a:picLocks noChangeAspect="1" noChangeArrowheads="1"/>
          </p:cNvPicPr>
          <p:nvPr/>
        </p:nvPicPr>
        <p:blipFill>
          <a:blip r:embed="rId4" r:link="rId5" cstate="print"/>
          <a:srcRect/>
          <a:stretch>
            <a:fillRect/>
          </a:stretch>
        </p:blipFill>
        <p:spPr bwMode="auto">
          <a:xfrm>
            <a:off x="228600" y="5038725"/>
            <a:ext cx="304800" cy="295275"/>
          </a:xfrm>
          <a:prstGeom prst="rect">
            <a:avLst/>
          </a:prstGeom>
          <a:noFill/>
        </p:spPr>
      </p:pic>
      <p:sp>
        <p:nvSpPr>
          <p:cNvPr id="16" name="TextBox 15"/>
          <p:cNvSpPr txBox="1"/>
          <p:nvPr/>
        </p:nvSpPr>
        <p:spPr>
          <a:xfrm>
            <a:off x="2971800" y="1524000"/>
            <a:ext cx="2930995" cy="830997"/>
          </a:xfrm>
          <a:prstGeom prst="rect">
            <a:avLst/>
          </a:prstGeom>
          <a:noFill/>
        </p:spPr>
        <p:txBody>
          <a:bodyPr wrap="none" rtlCol="0">
            <a:spAutoFit/>
          </a:bodyPr>
          <a:lstStyle/>
          <a:p>
            <a:r>
              <a:rPr lang="en-US" sz="4800" dirty="0" smtClean="0"/>
              <a:t>References</a:t>
            </a:r>
            <a:endParaRPr lang="en-US" sz="4800" dirty="0"/>
          </a:p>
        </p:txBody>
      </p:sp>
      <p:pic>
        <p:nvPicPr>
          <p:cNvPr id="10" name="Picture 2"/>
          <p:cNvPicPr>
            <a:picLocks noChangeAspect="1" noChangeArrowheads="1"/>
          </p:cNvPicPr>
          <p:nvPr/>
        </p:nvPicPr>
        <p:blipFill>
          <a:blip r:embed="rId9" cstate="print"/>
          <a:srcRect/>
          <a:stretch>
            <a:fillRect/>
          </a:stretch>
        </p:blipFill>
        <p:spPr bwMode="auto">
          <a:xfrm>
            <a:off x="8024238" y="0"/>
            <a:ext cx="1119762" cy="1066800"/>
          </a:xfrm>
          <a:prstGeom prst="rect">
            <a:avLst/>
          </a:prstGeom>
          <a:noFill/>
          <a:ln w="9525">
            <a:noFill/>
            <a:miter lim="800000"/>
            <a:headEnd/>
            <a:tailEnd/>
          </a:ln>
        </p:spPr>
      </p:pic>
      <p:pic>
        <p:nvPicPr>
          <p:cNvPr id="11" name="Picture 10"/>
          <p:cNvPicPr>
            <a:picLocks noChangeAspect="1" noChangeArrowheads="1"/>
          </p:cNvPicPr>
          <p:nvPr/>
        </p:nvPicPr>
        <p:blipFill>
          <a:blip r:embed="rId10" cstate="print"/>
          <a:srcRect/>
          <a:stretch>
            <a:fillRect/>
          </a:stretch>
        </p:blipFill>
        <p:spPr bwMode="auto">
          <a:xfrm>
            <a:off x="0" y="1"/>
            <a:ext cx="1143000" cy="1064172"/>
          </a:xfrm>
          <a:prstGeom prst="rect">
            <a:avLst/>
          </a:prstGeom>
          <a:noFill/>
          <a:ln w="9525">
            <a:noFill/>
            <a:miter lim="800000"/>
            <a:headEnd/>
            <a:tailEnd/>
          </a:ln>
        </p:spPr>
      </p:pic>
      <p:sp>
        <p:nvSpPr>
          <p:cNvPr id="19" name="TextBox 18"/>
          <p:cNvSpPr txBox="1"/>
          <p:nvPr/>
        </p:nvSpPr>
        <p:spPr>
          <a:xfrm>
            <a:off x="685800" y="5892225"/>
            <a:ext cx="8235397" cy="584775"/>
          </a:xfrm>
          <a:prstGeom prst="rect">
            <a:avLst/>
          </a:prstGeom>
          <a:solidFill>
            <a:srgbClr val="0070C0"/>
          </a:solidFill>
        </p:spPr>
        <p:txBody>
          <a:bodyPr wrap="square" rtlCol="0">
            <a:spAutoFit/>
          </a:bodyPr>
          <a:lstStyle/>
          <a:p>
            <a:r>
              <a:rPr lang="en-US" sz="1600" dirty="0" smtClean="0">
                <a:latin typeface="Arial" pitchFamily="34" charset="0"/>
                <a:cs typeface="Arial" pitchFamily="34" charset="0"/>
              </a:rPr>
              <a:t>Academic Skills Online</a:t>
            </a:r>
            <a:r>
              <a:rPr lang="en-US" sz="1600" i="1" dirty="0" smtClean="0">
                <a:latin typeface="Arial" pitchFamily="34" charset="0"/>
                <a:cs typeface="Arial" pitchFamily="34" charset="0"/>
              </a:rPr>
              <a:t>.  </a:t>
            </a:r>
            <a:r>
              <a:rPr lang="en-US" sz="1600" i="1" dirty="0" smtClean="0">
                <a:latin typeface="Arial" pitchFamily="34" charset="0"/>
                <a:cs typeface="Arial" pitchFamily="34" charset="0"/>
                <a:hlinkClick r:id="rId11"/>
              </a:rPr>
              <a:t>Index</a:t>
            </a:r>
            <a:r>
              <a:rPr lang="en-US" sz="1600" dirty="0" smtClean="0">
                <a:latin typeface="Arial" pitchFamily="34" charset="0"/>
                <a:cs typeface="Arial" pitchFamily="34" charset="0"/>
              </a:rPr>
              <a:t>.  University of New England On-line </a:t>
            </a:r>
            <a:r>
              <a:rPr lang="en-US" sz="1600" dirty="0">
                <a:latin typeface="Arial" pitchFamily="34" charset="0"/>
                <a:cs typeface="Arial" pitchFamily="34" charset="0"/>
              </a:rPr>
              <a:t>found at: </a:t>
            </a:r>
            <a:r>
              <a:rPr lang="en-US" sz="1600" dirty="0" smtClean="0">
                <a:latin typeface="Arial" pitchFamily="34" charset="0"/>
                <a:cs typeface="Arial" pitchFamily="34" charset="0"/>
                <a:hlinkClick r:id="rId12"/>
              </a:rPr>
              <a:t>http://www.une.edu.au/</a:t>
            </a:r>
            <a:endParaRPr lang="en-US" sz="1600" dirty="0" smtClean="0">
              <a:latin typeface="Arial" pitchFamily="34" charset="0"/>
              <a:cs typeface="Arial" pitchFamily="34" charset="0"/>
            </a:endParaRPr>
          </a:p>
        </p:txBody>
      </p:sp>
      <p:pic>
        <p:nvPicPr>
          <p:cNvPr id="20" name="Picture 1" descr="https://dde.carlisle.army.mil/documents/courses_10/icons/earthThumb.gif"/>
          <p:cNvPicPr>
            <a:picLocks noChangeAspect="1" noChangeArrowheads="1"/>
          </p:cNvPicPr>
          <p:nvPr/>
        </p:nvPicPr>
        <p:blipFill>
          <a:blip r:embed="rId4" r:link="rId5" cstate="print"/>
          <a:srcRect/>
          <a:stretch>
            <a:fillRect/>
          </a:stretch>
        </p:blipFill>
        <p:spPr bwMode="auto">
          <a:xfrm>
            <a:off x="228600" y="5977950"/>
            <a:ext cx="304800" cy="295275"/>
          </a:xfrm>
          <a:prstGeom prst="rect">
            <a:avLst/>
          </a:prstGeom>
          <a:noFill/>
        </p:spPr>
      </p:pic>
      <p:pic>
        <p:nvPicPr>
          <p:cNvPr id="17" name="~PP3598.WAV">
            <a:hlinkClick r:id="" action="ppaction://media"/>
          </p:cNvPr>
          <p:cNvPicPr>
            <a:picLocks noRot="1" noChangeAspect="1"/>
          </p:cNvPicPr>
          <p:nvPr>
            <a:wavAudioFile r:embed="rId1" name="~PP3598.WAV"/>
          </p:nvPr>
        </p:nvPicPr>
        <p:blipFill>
          <a:blip r:embed="rId13" cstate="print"/>
          <a:stretch>
            <a:fillRect/>
          </a:stretch>
        </p:blipFill>
        <p:spPr>
          <a:xfrm>
            <a:off x="8724900" y="6438900"/>
            <a:ext cx="304800" cy="304800"/>
          </a:xfrm>
          <a:prstGeom prst="rect">
            <a:avLst/>
          </a:prstGeom>
        </p:spPr>
      </p:pic>
    </p:spTree>
  </p:cSld>
  <p:clrMapOvr>
    <a:masterClrMapping/>
  </p:clrMapOvr>
  <p:transition advTm="18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86000"/>
            <a:ext cx="4899996" cy="584775"/>
          </a:xfrm>
          <a:prstGeom prst="rect">
            <a:avLst/>
          </a:prstGeom>
          <a:noFill/>
        </p:spPr>
        <p:txBody>
          <a:bodyPr wrap="none" rtlCol="0">
            <a:spAutoFit/>
          </a:bodyPr>
          <a:lstStyle/>
          <a:p>
            <a:r>
              <a:rPr lang="en-US" sz="3200" dirty="0" smtClean="0"/>
              <a:t>1.  Evaluative requirements</a:t>
            </a:r>
            <a:endParaRPr lang="en-US" sz="3200" dirty="0"/>
          </a:p>
        </p:txBody>
      </p:sp>
      <p:sp>
        <p:nvSpPr>
          <p:cNvPr id="5" name="TextBox 4"/>
          <p:cNvSpPr txBox="1"/>
          <p:nvPr/>
        </p:nvSpPr>
        <p:spPr>
          <a:xfrm>
            <a:off x="1371600" y="2920425"/>
            <a:ext cx="4573688" cy="584775"/>
          </a:xfrm>
          <a:prstGeom prst="rect">
            <a:avLst/>
          </a:prstGeom>
          <a:noFill/>
        </p:spPr>
        <p:txBody>
          <a:bodyPr wrap="none" rtlCol="0">
            <a:spAutoFit/>
          </a:bodyPr>
          <a:lstStyle/>
          <a:p>
            <a:r>
              <a:rPr lang="en-US" sz="3200" dirty="0" smtClean="0"/>
              <a:t>2.  Type of essay required</a:t>
            </a:r>
            <a:endParaRPr lang="en-US" sz="3200" dirty="0"/>
          </a:p>
        </p:txBody>
      </p:sp>
      <p:sp>
        <p:nvSpPr>
          <p:cNvPr id="6" name="TextBox 5"/>
          <p:cNvSpPr txBox="1"/>
          <p:nvPr/>
        </p:nvSpPr>
        <p:spPr>
          <a:xfrm>
            <a:off x="1371600" y="3606225"/>
            <a:ext cx="6231193" cy="584775"/>
          </a:xfrm>
          <a:prstGeom prst="rect">
            <a:avLst/>
          </a:prstGeom>
          <a:noFill/>
        </p:spPr>
        <p:txBody>
          <a:bodyPr wrap="none" rtlCol="0">
            <a:spAutoFit/>
          </a:bodyPr>
          <a:lstStyle/>
          <a:p>
            <a:r>
              <a:rPr lang="en-US" sz="3200" dirty="0" smtClean="0"/>
              <a:t>3.  Definition of a Expository essay</a:t>
            </a:r>
            <a:endParaRPr lang="en-US" sz="3200" dirty="0"/>
          </a:p>
        </p:txBody>
      </p:sp>
      <p:sp>
        <p:nvSpPr>
          <p:cNvPr id="7" name="TextBox 6"/>
          <p:cNvSpPr txBox="1"/>
          <p:nvPr/>
        </p:nvSpPr>
        <p:spPr>
          <a:xfrm>
            <a:off x="2133600" y="1143000"/>
            <a:ext cx="3886200" cy="769441"/>
          </a:xfrm>
          <a:prstGeom prst="rect">
            <a:avLst/>
          </a:prstGeom>
          <a:noFill/>
        </p:spPr>
        <p:txBody>
          <a:bodyPr wrap="square" rtlCol="0">
            <a:spAutoFit/>
          </a:bodyPr>
          <a:lstStyle/>
          <a:p>
            <a:pPr algn="ctr"/>
            <a:r>
              <a:rPr lang="en-US" sz="4400" dirty="0" smtClean="0"/>
              <a:t>Presentation</a:t>
            </a:r>
            <a:endParaRPr lang="en-US" sz="4400" dirty="0"/>
          </a:p>
        </p:txBody>
      </p:sp>
      <p:sp>
        <p:nvSpPr>
          <p:cNvPr id="9" name="TextBox 8"/>
          <p:cNvSpPr txBox="1"/>
          <p:nvPr/>
        </p:nvSpPr>
        <p:spPr>
          <a:xfrm>
            <a:off x="1371600" y="4292025"/>
            <a:ext cx="5915402" cy="1077218"/>
          </a:xfrm>
          <a:prstGeom prst="rect">
            <a:avLst/>
          </a:prstGeom>
          <a:noFill/>
        </p:spPr>
        <p:txBody>
          <a:bodyPr wrap="none" rtlCol="0">
            <a:spAutoFit/>
          </a:bodyPr>
          <a:lstStyle/>
          <a:p>
            <a:pPr marL="514350" indent="-514350">
              <a:buAutoNum type="arabicPeriod" startAt="4"/>
            </a:pPr>
            <a:r>
              <a:rPr lang="en-US" sz="3200" dirty="0" smtClean="0"/>
              <a:t>Definition and schematic of </a:t>
            </a:r>
          </a:p>
          <a:p>
            <a:pPr marL="514350" indent="-514350"/>
            <a:r>
              <a:rPr lang="en-US" sz="3200" dirty="0" smtClean="0"/>
              <a:t>     a five paragraph essay</a:t>
            </a:r>
            <a:endParaRPr lang="en-US" sz="3200" dirty="0"/>
          </a:p>
        </p:txBody>
      </p:sp>
      <p:pic>
        <p:nvPicPr>
          <p:cNvPr id="10" name="Picture 2"/>
          <p:cNvPicPr>
            <a:picLocks noChangeAspect="1" noChangeArrowheads="1"/>
          </p:cNvPicPr>
          <p:nvPr/>
        </p:nvPicPr>
        <p:blipFill>
          <a:blip r:embed="rId4" cstate="print"/>
          <a:srcRect/>
          <a:stretch>
            <a:fillRect/>
          </a:stretch>
        </p:blipFill>
        <p:spPr bwMode="auto">
          <a:xfrm>
            <a:off x="8024238" y="0"/>
            <a:ext cx="1119762" cy="1066800"/>
          </a:xfrm>
          <a:prstGeom prst="rect">
            <a:avLst/>
          </a:prstGeom>
          <a:noFill/>
          <a:ln w="9525">
            <a:noFill/>
            <a:miter lim="800000"/>
            <a:headEnd/>
            <a:tailEnd/>
          </a:ln>
        </p:spPr>
      </p:pic>
      <p:pic>
        <p:nvPicPr>
          <p:cNvPr id="11" name="Picture 10"/>
          <p:cNvPicPr>
            <a:picLocks noChangeAspect="1" noChangeArrowheads="1"/>
          </p:cNvPicPr>
          <p:nvPr/>
        </p:nvPicPr>
        <p:blipFill>
          <a:blip r:embed="rId5" cstate="print"/>
          <a:srcRect/>
          <a:stretch>
            <a:fillRect/>
          </a:stretch>
        </p:blipFill>
        <p:spPr bwMode="auto">
          <a:xfrm>
            <a:off x="0" y="1"/>
            <a:ext cx="1143000" cy="1064172"/>
          </a:xfrm>
          <a:prstGeom prst="rect">
            <a:avLst/>
          </a:prstGeom>
          <a:noFill/>
          <a:ln w="9525">
            <a:noFill/>
            <a:miter lim="800000"/>
            <a:headEnd/>
            <a:tailEnd/>
          </a:ln>
        </p:spPr>
      </p:pic>
      <p:pic>
        <p:nvPicPr>
          <p:cNvPr id="13" name="~PP2650.WAV">
            <a:hlinkClick r:id="" action="ppaction://media"/>
          </p:cNvPr>
          <p:cNvPicPr>
            <a:picLocks noRot="1" noChangeAspect="1"/>
          </p:cNvPicPr>
          <p:nvPr>
            <a:wavAudioFile r:embed="rId1" name="~PP2650.WAV"/>
          </p:nvPr>
        </p:nvPicPr>
        <p:blipFill>
          <a:blip r:embed="rId6" cstate="print"/>
          <a:stretch>
            <a:fillRect/>
          </a:stretch>
        </p:blipFill>
        <p:spPr>
          <a:xfrm>
            <a:off x="8724900" y="6438900"/>
            <a:ext cx="304800" cy="304800"/>
          </a:xfrm>
          <a:prstGeom prst="rect">
            <a:avLst/>
          </a:prstGeom>
        </p:spPr>
      </p:pic>
    </p:spTree>
  </p:cSld>
  <p:clrMapOvr>
    <a:masterClrMapping/>
  </p:clrMapOvr>
  <p:transition advTm="170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srcRect/>
          <a:stretch>
            <a:fillRect/>
          </a:stretch>
        </p:blipFill>
        <p:spPr bwMode="auto">
          <a:xfrm>
            <a:off x="0" y="1003859"/>
            <a:ext cx="4724400" cy="4253941"/>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1676400" y="1589794"/>
            <a:ext cx="4603981" cy="4125206"/>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4018921" y="2209800"/>
            <a:ext cx="5125079" cy="4648200"/>
          </a:xfrm>
          <a:prstGeom prst="rect">
            <a:avLst/>
          </a:prstGeom>
          <a:noFill/>
          <a:ln w="9525">
            <a:noFill/>
            <a:miter lim="800000"/>
            <a:headEnd/>
            <a:tailEnd/>
          </a:ln>
        </p:spPr>
      </p:pic>
      <p:sp>
        <p:nvSpPr>
          <p:cNvPr id="5" name="Right Arrow 4"/>
          <p:cNvSpPr/>
          <p:nvPr/>
        </p:nvSpPr>
        <p:spPr>
          <a:xfrm rot="14584678">
            <a:off x="307861" y="313932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4584678">
            <a:off x="1908061" y="3794879"/>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8" cstate="print"/>
          <a:srcRect/>
          <a:stretch>
            <a:fillRect/>
          </a:stretch>
        </p:blipFill>
        <p:spPr bwMode="auto">
          <a:xfrm>
            <a:off x="8024238" y="0"/>
            <a:ext cx="1119762" cy="1066800"/>
          </a:xfrm>
          <a:prstGeom prst="rect">
            <a:avLst/>
          </a:prstGeom>
          <a:noFill/>
          <a:ln w="9525">
            <a:noFill/>
            <a:miter lim="800000"/>
            <a:headEnd/>
            <a:tailEnd/>
          </a:ln>
        </p:spPr>
      </p:pic>
      <p:pic>
        <p:nvPicPr>
          <p:cNvPr id="8" name="Picture 7"/>
          <p:cNvPicPr>
            <a:picLocks noChangeAspect="1" noChangeArrowheads="1"/>
          </p:cNvPicPr>
          <p:nvPr/>
        </p:nvPicPr>
        <p:blipFill>
          <a:blip r:embed="rId9" cstate="print"/>
          <a:srcRect/>
          <a:stretch>
            <a:fillRect/>
          </a:stretch>
        </p:blipFill>
        <p:spPr bwMode="auto">
          <a:xfrm>
            <a:off x="0" y="1"/>
            <a:ext cx="1143000" cy="1064172"/>
          </a:xfrm>
          <a:prstGeom prst="rect">
            <a:avLst/>
          </a:prstGeom>
          <a:noFill/>
          <a:ln w="9525">
            <a:noFill/>
            <a:miter lim="800000"/>
            <a:headEnd/>
            <a:tailEnd/>
          </a:ln>
        </p:spPr>
      </p:pic>
      <p:sp>
        <p:nvSpPr>
          <p:cNvPr id="9" name="TextBox 8"/>
          <p:cNvSpPr txBox="1"/>
          <p:nvPr/>
        </p:nvSpPr>
        <p:spPr>
          <a:xfrm>
            <a:off x="1374490" y="68759"/>
            <a:ext cx="6401241" cy="769441"/>
          </a:xfrm>
          <a:prstGeom prst="rect">
            <a:avLst/>
          </a:prstGeom>
          <a:noFill/>
        </p:spPr>
        <p:txBody>
          <a:bodyPr wrap="none" rtlCol="0">
            <a:spAutoFit/>
          </a:bodyPr>
          <a:lstStyle/>
          <a:p>
            <a:pPr algn="ctr"/>
            <a:r>
              <a:rPr lang="en-US" sz="4400" dirty="0" smtClean="0"/>
              <a:t>Understand the Question</a:t>
            </a:r>
            <a:endParaRPr lang="en-US" sz="4400" dirty="0"/>
          </a:p>
        </p:txBody>
      </p:sp>
      <p:pic>
        <p:nvPicPr>
          <p:cNvPr id="10" name="~PP4007.WAV">
            <a:hlinkClick r:id="" action="ppaction://media"/>
          </p:cNvPr>
          <p:cNvPicPr>
            <a:picLocks noRot="1" noChangeAspect="1"/>
          </p:cNvPicPr>
          <p:nvPr>
            <a:wavAudioFile r:embed="rId2" name="~PP4007.WAV"/>
          </p:nvPr>
        </p:nvPicPr>
        <p:blipFill>
          <a:blip r:embed="rId10" cstate="print"/>
          <a:stretch>
            <a:fillRect/>
          </a:stretch>
        </p:blipFill>
        <p:spPr>
          <a:xfrm>
            <a:off x="8724900" y="6438900"/>
            <a:ext cx="304800" cy="304800"/>
          </a:xfrm>
          <a:prstGeom prst="rect">
            <a:avLst/>
          </a:prstGeom>
        </p:spPr>
      </p:pic>
    </p:spTree>
    <p:custDataLst>
      <p:tags r:id="rId1"/>
    </p:custDataLst>
  </p:cSld>
  <p:clrMapOvr>
    <a:masterClrMapping/>
  </p:clrMapOvr>
  <p:transition advTm="380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5"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cstate="print"/>
          <a:srcRect/>
          <a:stretch>
            <a:fillRect/>
          </a:stretch>
        </p:blipFill>
        <p:spPr bwMode="auto">
          <a:xfrm>
            <a:off x="0" y="1447800"/>
            <a:ext cx="9144000" cy="5410200"/>
          </a:xfrm>
          <a:prstGeom prst="rect">
            <a:avLst/>
          </a:prstGeom>
          <a:noFill/>
          <a:ln w="9525">
            <a:noFill/>
            <a:miter lim="800000"/>
            <a:headEnd/>
            <a:tailEnd/>
          </a:ln>
        </p:spPr>
      </p:pic>
      <p:sp>
        <p:nvSpPr>
          <p:cNvPr id="4" name="Flowchart: Connector 3"/>
          <p:cNvSpPr/>
          <p:nvPr/>
        </p:nvSpPr>
        <p:spPr>
          <a:xfrm>
            <a:off x="2826150" y="3897775"/>
            <a:ext cx="679050" cy="3810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6" cstate="print"/>
          <a:srcRect/>
          <a:stretch>
            <a:fillRect/>
          </a:stretch>
        </p:blipFill>
        <p:spPr bwMode="auto">
          <a:xfrm>
            <a:off x="8024238" y="0"/>
            <a:ext cx="1119762" cy="1066800"/>
          </a:xfrm>
          <a:prstGeom prst="rect">
            <a:avLst/>
          </a:prstGeom>
          <a:noFill/>
          <a:ln w="9525">
            <a:noFill/>
            <a:miter lim="800000"/>
            <a:headEnd/>
            <a:tailEnd/>
          </a:ln>
        </p:spPr>
      </p:pic>
      <p:pic>
        <p:nvPicPr>
          <p:cNvPr id="6" name="Picture 5"/>
          <p:cNvPicPr>
            <a:picLocks noChangeAspect="1" noChangeArrowheads="1"/>
          </p:cNvPicPr>
          <p:nvPr/>
        </p:nvPicPr>
        <p:blipFill>
          <a:blip r:embed="rId7" cstate="print"/>
          <a:srcRect/>
          <a:stretch>
            <a:fillRect/>
          </a:stretch>
        </p:blipFill>
        <p:spPr bwMode="auto">
          <a:xfrm>
            <a:off x="0" y="1"/>
            <a:ext cx="1143000" cy="1064172"/>
          </a:xfrm>
          <a:prstGeom prst="rect">
            <a:avLst/>
          </a:prstGeom>
          <a:noFill/>
          <a:ln w="9525">
            <a:noFill/>
            <a:miter lim="800000"/>
            <a:headEnd/>
            <a:tailEnd/>
          </a:ln>
        </p:spPr>
      </p:pic>
      <p:cxnSp>
        <p:nvCxnSpPr>
          <p:cNvPr id="8" name="Straight Connector 7"/>
          <p:cNvCxnSpPr/>
          <p:nvPr/>
        </p:nvCxnSpPr>
        <p:spPr>
          <a:xfrm>
            <a:off x="5181600" y="43434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47800" y="44958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295400" y="4495800"/>
            <a:ext cx="1219200" cy="152400"/>
          </a:xfrm>
          <a:prstGeom prst="roundRect">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200400" y="-76200"/>
            <a:ext cx="2050946" cy="1015663"/>
          </a:xfrm>
          <a:prstGeom prst="rect">
            <a:avLst/>
          </a:prstGeom>
          <a:noFill/>
        </p:spPr>
        <p:txBody>
          <a:bodyPr wrap="none" rtlCol="0">
            <a:spAutoFit/>
          </a:bodyPr>
          <a:lstStyle/>
          <a:p>
            <a:r>
              <a:rPr lang="en-US" sz="6000" dirty="0" smtClean="0"/>
              <a:t>Step 1</a:t>
            </a:r>
            <a:endParaRPr lang="en-US" sz="6000" dirty="0"/>
          </a:p>
        </p:txBody>
      </p:sp>
      <p:pic>
        <p:nvPicPr>
          <p:cNvPr id="12" name="~PP3702.WAV">
            <a:hlinkClick r:id="" action="ppaction://media"/>
          </p:cNvPr>
          <p:cNvPicPr>
            <a:picLocks noRot="1" noChangeAspect="1"/>
          </p:cNvPicPr>
          <p:nvPr>
            <a:wavAudioFile r:embed="rId2" name="~PP3702.WAV"/>
          </p:nvPr>
        </p:nvPicPr>
        <p:blipFill>
          <a:blip r:embed="rId8" cstate="print"/>
          <a:stretch>
            <a:fillRect/>
          </a:stretch>
        </p:blipFill>
        <p:spPr>
          <a:xfrm>
            <a:off x="8724900" y="6438900"/>
            <a:ext cx="304800" cy="304800"/>
          </a:xfrm>
          <a:prstGeom prst="rect">
            <a:avLst/>
          </a:prstGeom>
        </p:spPr>
      </p:pic>
    </p:spTree>
    <p:custDataLst>
      <p:tags r:id="rId1"/>
    </p:custDataLst>
  </p:cSld>
  <p:clrMapOvr>
    <a:masterClrMapping/>
  </p:clrMapOvr>
  <p:transition advTm="32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2"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4" grpId="0" animBg="1"/>
      <p:bldP spid="4" grpId="1"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5" cstate="print"/>
          <a:srcRect/>
          <a:stretch>
            <a:fillRect/>
          </a:stretch>
        </p:blipFill>
        <p:spPr bwMode="auto">
          <a:xfrm>
            <a:off x="0" y="1447800"/>
            <a:ext cx="9144000" cy="5410201"/>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7" cstate="print"/>
          <a:srcRect/>
          <a:stretch>
            <a:fillRect/>
          </a:stretch>
        </p:blipFill>
        <p:spPr bwMode="auto">
          <a:xfrm>
            <a:off x="0" y="1"/>
            <a:ext cx="1143000" cy="1064172"/>
          </a:xfrm>
          <a:prstGeom prst="rect">
            <a:avLst/>
          </a:prstGeom>
          <a:noFill/>
          <a:ln w="9525">
            <a:noFill/>
            <a:miter lim="800000"/>
            <a:headEnd/>
            <a:tailEnd/>
          </a:ln>
        </p:spPr>
      </p:pic>
      <p:sp>
        <p:nvSpPr>
          <p:cNvPr id="5" name="Rectangle 4"/>
          <p:cNvSpPr/>
          <p:nvPr/>
        </p:nvSpPr>
        <p:spPr>
          <a:xfrm>
            <a:off x="3429000" y="3505200"/>
            <a:ext cx="2362200" cy="381000"/>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200400" y="-76200"/>
            <a:ext cx="2183996" cy="1015663"/>
          </a:xfrm>
          <a:prstGeom prst="rect">
            <a:avLst/>
          </a:prstGeom>
          <a:noFill/>
        </p:spPr>
        <p:txBody>
          <a:bodyPr wrap="none" rtlCol="0">
            <a:spAutoFit/>
          </a:bodyPr>
          <a:lstStyle/>
          <a:p>
            <a:r>
              <a:rPr lang="en-US" sz="6000" dirty="0" smtClean="0"/>
              <a:t>Step 2</a:t>
            </a:r>
            <a:endParaRPr lang="en-US" sz="6000" dirty="0"/>
          </a:p>
        </p:txBody>
      </p:sp>
      <p:pic>
        <p:nvPicPr>
          <p:cNvPr id="9" name="~PP3818.WAV">
            <a:hlinkClick r:id="" action="ppaction://media"/>
          </p:cNvPr>
          <p:cNvPicPr>
            <a:picLocks noRot="1" noChangeAspect="1"/>
          </p:cNvPicPr>
          <p:nvPr>
            <a:wavAudioFile r:embed="rId2" name="~PP3818.WAV"/>
          </p:nvPr>
        </p:nvPicPr>
        <p:blipFill>
          <a:blip r:embed="rId8" cstate="print"/>
          <a:stretch>
            <a:fillRect/>
          </a:stretch>
        </p:blipFill>
        <p:spPr>
          <a:xfrm>
            <a:off x="8724900" y="6438900"/>
            <a:ext cx="304800" cy="304800"/>
          </a:xfrm>
          <a:prstGeom prst="rect">
            <a:avLst/>
          </a:prstGeom>
        </p:spPr>
      </p:pic>
    </p:spTree>
    <p:custDataLst>
      <p:tags r:id="rId1"/>
    </p:custDataLst>
  </p:cSld>
  <p:clrMapOvr>
    <a:masterClrMapping/>
  </p:clrMapOvr>
  <p:transition advTm="408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5" cstate="print"/>
          <a:srcRect/>
          <a:stretch>
            <a:fillRect/>
          </a:stretch>
        </p:blipFill>
        <p:spPr bwMode="auto">
          <a:xfrm>
            <a:off x="0" y="1143000"/>
            <a:ext cx="9152011" cy="5715000"/>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7" cstate="print"/>
          <a:srcRect/>
          <a:stretch>
            <a:fillRect/>
          </a:stretch>
        </p:blipFill>
        <p:spPr bwMode="auto">
          <a:xfrm>
            <a:off x="0" y="1"/>
            <a:ext cx="1143000" cy="1064172"/>
          </a:xfrm>
          <a:prstGeom prst="rect">
            <a:avLst/>
          </a:prstGeom>
          <a:noFill/>
          <a:ln w="9525">
            <a:noFill/>
            <a:miter lim="800000"/>
            <a:headEnd/>
            <a:tailEnd/>
          </a:ln>
        </p:spPr>
      </p:pic>
      <p:sp>
        <p:nvSpPr>
          <p:cNvPr id="5" name="Right Arrow 4"/>
          <p:cNvSpPr/>
          <p:nvPr/>
        </p:nvSpPr>
        <p:spPr>
          <a:xfrm rot="10800000">
            <a:off x="4953000" y="3048000"/>
            <a:ext cx="7620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200400" y="-76200"/>
            <a:ext cx="2161554" cy="1015663"/>
          </a:xfrm>
          <a:prstGeom prst="rect">
            <a:avLst/>
          </a:prstGeom>
          <a:noFill/>
        </p:spPr>
        <p:txBody>
          <a:bodyPr wrap="none" rtlCol="0">
            <a:spAutoFit/>
          </a:bodyPr>
          <a:lstStyle/>
          <a:p>
            <a:r>
              <a:rPr lang="en-US" sz="6000" dirty="0" smtClean="0"/>
              <a:t>Step 3</a:t>
            </a:r>
            <a:endParaRPr lang="en-US" sz="6000" dirty="0"/>
          </a:p>
        </p:txBody>
      </p:sp>
      <p:pic>
        <p:nvPicPr>
          <p:cNvPr id="9" name="~PP3556.WAV">
            <a:hlinkClick r:id="" action="ppaction://media"/>
          </p:cNvPr>
          <p:cNvPicPr>
            <a:picLocks noRot="1" noChangeAspect="1"/>
          </p:cNvPicPr>
          <p:nvPr>
            <a:wavAudioFile r:embed="rId2" name="~PP3556.WAV"/>
          </p:nvPr>
        </p:nvPicPr>
        <p:blipFill>
          <a:blip r:embed="rId8" cstate="print"/>
          <a:stretch>
            <a:fillRect/>
          </a:stretch>
        </p:blipFill>
        <p:spPr>
          <a:xfrm>
            <a:off x="8724900" y="6438900"/>
            <a:ext cx="304800" cy="304800"/>
          </a:xfrm>
          <a:prstGeom prst="rect">
            <a:avLst/>
          </a:prstGeom>
        </p:spPr>
      </p:pic>
    </p:spTree>
    <p:custDataLst>
      <p:tags r:id="rId1"/>
    </p:custDataLst>
  </p:cSld>
  <p:clrMapOvr>
    <a:masterClrMapping/>
  </p:clrMapOvr>
  <p:transition advTm="48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4899996" cy="584775"/>
          </a:xfrm>
          <a:prstGeom prst="rect">
            <a:avLst/>
          </a:prstGeom>
          <a:noFill/>
        </p:spPr>
        <p:txBody>
          <a:bodyPr wrap="none" rtlCol="0">
            <a:spAutoFit/>
          </a:bodyPr>
          <a:lstStyle/>
          <a:p>
            <a:r>
              <a:rPr lang="en-US" sz="3200" dirty="0" smtClean="0"/>
              <a:t>1.  Evaluative requirements</a:t>
            </a:r>
            <a:endParaRPr lang="en-US" sz="3200" dirty="0"/>
          </a:p>
        </p:txBody>
      </p:sp>
      <p:pic>
        <p:nvPicPr>
          <p:cNvPr id="3" name="Picture 2"/>
          <p:cNvPicPr>
            <a:picLocks noChangeAspect="1" noChangeArrowheads="1"/>
          </p:cNvPicPr>
          <p:nvPr/>
        </p:nvPicPr>
        <p:blipFill>
          <a:blip r:embed="rId5" cstate="print"/>
          <a:srcRect/>
          <a:stretch>
            <a:fillRect/>
          </a:stretch>
        </p:blipFill>
        <p:spPr bwMode="auto">
          <a:xfrm>
            <a:off x="8024238" y="0"/>
            <a:ext cx="1119762" cy="1066800"/>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0" y="1"/>
            <a:ext cx="1143000" cy="1064172"/>
          </a:xfrm>
          <a:prstGeom prst="rect">
            <a:avLst/>
          </a:prstGeom>
          <a:noFill/>
          <a:ln w="9525">
            <a:noFill/>
            <a:miter lim="800000"/>
            <a:headEnd/>
            <a:tailEnd/>
          </a:ln>
        </p:spPr>
      </p:pic>
      <p:sp>
        <p:nvSpPr>
          <p:cNvPr id="5" name="TextBox 4"/>
          <p:cNvSpPr txBox="1"/>
          <p:nvPr/>
        </p:nvSpPr>
        <p:spPr>
          <a:xfrm>
            <a:off x="1371600" y="2920425"/>
            <a:ext cx="4573688" cy="584775"/>
          </a:xfrm>
          <a:prstGeom prst="rect">
            <a:avLst/>
          </a:prstGeom>
          <a:noFill/>
        </p:spPr>
        <p:txBody>
          <a:bodyPr wrap="none" rtlCol="0">
            <a:spAutoFit/>
          </a:bodyPr>
          <a:lstStyle/>
          <a:p>
            <a:r>
              <a:rPr lang="en-US" sz="3200" dirty="0" smtClean="0"/>
              <a:t>2.  Type of essay required</a:t>
            </a:r>
            <a:endParaRPr lang="en-US" sz="3200" dirty="0"/>
          </a:p>
        </p:txBody>
      </p:sp>
      <p:sp>
        <p:nvSpPr>
          <p:cNvPr id="6" name="TextBox 5"/>
          <p:cNvSpPr txBox="1"/>
          <p:nvPr/>
        </p:nvSpPr>
        <p:spPr>
          <a:xfrm>
            <a:off x="1371600" y="3606225"/>
            <a:ext cx="6231193" cy="584775"/>
          </a:xfrm>
          <a:prstGeom prst="rect">
            <a:avLst/>
          </a:prstGeom>
          <a:noFill/>
        </p:spPr>
        <p:txBody>
          <a:bodyPr wrap="none" rtlCol="0">
            <a:spAutoFit/>
          </a:bodyPr>
          <a:lstStyle/>
          <a:p>
            <a:r>
              <a:rPr lang="en-US" sz="3200" dirty="0" smtClean="0"/>
              <a:t>3.  Definition of a Expository essay</a:t>
            </a:r>
            <a:endParaRPr lang="en-US" sz="3200" dirty="0"/>
          </a:p>
        </p:txBody>
      </p:sp>
      <p:sp>
        <p:nvSpPr>
          <p:cNvPr id="7" name="TextBox 6"/>
          <p:cNvSpPr txBox="1"/>
          <p:nvPr/>
        </p:nvSpPr>
        <p:spPr>
          <a:xfrm>
            <a:off x="2133600" y="1143000"/>
            <a:ext cx="3886200" cy="769441"/>
          </a:xfrm>
          <a:prstGeom prst="rect">
            <a:avLst/>
          </a:prstGeom>
          <a:noFill/>
        </p:spPr>
        <p:txBody>
          <a:bodyPr wrap="square" rtlCol="0">
            <a:spAutoFit/>
          </a:bodyPr>
          <a:lstStyle/>
          <a:p>
            <a:pPr algn="ctr"/>
            <a:r>
              <a:rPr lang="en-US" sz="4400" dirty="0" smtClean="0"/>
              <a:t>Review</a:t>
            </a:r>
            <a:endParaRPr lang="en-US" sz="4400" dirty="0"/>
          </a:p>
        </p:txBody>
      </p:sp>
      <p:sp>
        <p:nvSpPr>
          <p:cNvPr id="8" name="Rectangle 7"/>
          <p:cNvSpPr/>
          <p:nvPr/>
        </p:nvSpPr>
        <p:spPr>
          <a:xfrm>
            <a:off x="1371600" y="2286000"/>
            <a:ext cx="6400800" cy="2057400"/>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371600" y="4292025"/>
            <a:ext cx="5915402" cy="1077218"/>
          </a:xfrm>
          <a:prstGeom prst="rect">
            <a:avLst/>
          </a:prstGeom>
          <a:noFill/>
        </p:spPr>
        <p:txBody>
          <a:bodyPr wrap="none" rtlCol="0">
            <a:spAutoFit/>
          </a:bodyPr>
          <a:lstStyle/>
          <a:p>
            <a:pPr marL="514350" indent="-514350">
              <a:buAutoNum type="arabicPeriod" startAt="4"/>
            </a:pPr>
            <a:r>
              <a:rPr lang="en-US" sz="3200" dirty="0" smtClean="0"/>
              <a:t>Definition and schematic of </a:t>
            </a:r>
          </a:p>
          <a:p>
            <a:pPr marL="514350" indent="-514350"/>
            <a:r>
              <a:rPr lang="en-US" sz="3200" dirty="0" smtClean="0"/>
              <a:t>     a five paragraph essay</a:t>
            </a:r>
            <a:endParaRPr lang="en-US" sz="3200" dirty="0"/>
          </a:p>
        </p:txBody>
      </p:sp>
      <p:pic>
        <p:nvPicPr>
          <p:cNvPr id="12" name="~PP3194.WAV">
            <a:hlinkClick r:id="" action="ppaction://media"/>
          </p:cNvPr>
          <p:cNvPicPr>
            <a:picLocks noRot="1" noChangeAspect="1"/>
          </p:cNvPicPr>
          <p:nvPr>
            <a:wavAudioFile r:embed="rId2" name="~PP3194.WAV"/>
          </p:nvPr>
        </p:nvPicPr>
        <p:blipFill>
          <a:blip r:embed="rId7" cstate="print"/>
          <a:stretch>
            <a:fillRect/>
          </a:stretch>
        </p:blipFill>
        <p:spPr>
          <a:xfrm>
            <a:off x="8724900" y="6438900"/>
            <a:ext cx="304800" cy="304800"/>
          </a:xfrm>
          <a:prstGeom prst="rect">
            <a:avLst/>
          </a:prstGeom>
        </p:spPr>
      </p:pic>
    </p:spTree>
    <p:custDataLst>
      <p:tags r:id="rId1"/>
    </p:custDataLst>
  </p:cSld>
  <p:clrMapOvr>
    <a:masterClrMapping/>
  </p:clrMapOvr>
  <p:transition advTm="158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9|2.6"/>
</p:tagLst>
</file>

<file path=ppt/tags/tag2.xml><?xml version="1.0" encoding="utf-8"?>
<p:tagLst xmlns:a="http://schemas.openxmlformats.org/drawingml/2006/main" xmlns:r="http://schemas.openxmlformats.org/officeDocument/2006/relationships" xmlns:p="http://schemas.openxmlformats.org/presentationml/2006/main">
  <p:tag name="TIMING" val="|13.2|7.8"/>
</p:tagLst>
</file>

<file path=ppt/tags/tag3.xml><?xml version="1.0" encoding="utf-8"?>
<p:tagLst xmlns:a="http://schemas.openxmlformats.org/drawingml/2006/main" xmlns:r="http://schemas.openxmlformats.org/officeDocument/2006/relationships" xmlns:p="http://schemas.openxmlformats.org/presentationml/2006/main">
  <p:tag name="TIMING" val="|17.7"/>
</p:tagLst>
</file>

<file path=ppt/tags/tag4.xml><?xml version="1.0" encoding="utf-8"?>
<p:tagLst xmlns:a="http://schemas.openxmlformats.org/drawingml/2006/main" xmlns:r="http://schemas.openxmlformats.org/officeDocument/2006/relationships" xmlns:p="http://schemas.openxmlformats.org/presentationml/2006/main">
  <p:tag name="TIMING" val="|14.8"/>
</p:tagLst>
</file>

<file path=ppt/tags/tag5.xml><?xml version="1.0" encoding="utf-8"?>
<p:tagLst xmlns:a="http://schemas.openxmlformats.org/drawingml/2006/main" xmlns:r="http://schemas.openxmlformats.org/officeDocument/2006/relationships" xmlns:p="http://schemas.openxmlformats.org/presentationml/2006/main">
  <p:tag name="TIMING" val="|4|7.2"/>
</p:tagLst>
</file>

<file path=ppt/tags/tag6.xml><?xml version="1.0" encoding="utf-8"?>
<p:tagLst xmlns:a="http://schemas.openxmlformats.org/drawingml/2006/main" xmlns:r="http://schemas.openxmlformats.org/officeDocument/2006/relationships" xmlns:p="http://schemas.openxmlformats.org/presentationml/2006/main">
  <p:tag name="TIMING" val="|11.8|2.5"/>
</p:tagLst>
</file>

<file path=ppt/tags/tag7.xml><?xml version="1.0" encoding="utf-8"?>
<p:tagLst xmlns:a="http://schemas.openxmlformats.org/drawingml/2006/main" xmlns:r="http://schemas.openxmlformats.org/officeDocument/2006/relationships" xmlns:p="http://schemas.openxmlformats.org/presentationml/2006/main">
  <p:tag name="TIMING" val="|2.4|8.3"/>
</p:tagLst>
</file>

<file path=ppt/tags/tag8.xml><?xml version="1.0" encoding="utf-8"?>
<p:tagLst xmlns:a="http://schemas.openxmlformats.org/drawingml/2006/main" xmlns:r="http://schemas.openxmlformats.org/officeDocument/2006/relationships" xmlns:p="http://schemas.openxmlformats.org/presentationml/2006/main">
  <p:tag name="TIMING" val="|14.8|12.3"/>
</p:tagLst>
</file>

<file path=ppt/tags/tag9.xml><?xml version="1.0" encoding="utf-8"?>
<p:tagLst xmlns:a="http://schemas.openxmlformats.org/drawingml/2006/main" xmlns:r="http://schemas.openxmlformats.org/officeDocument/2006/relationships" xmlns:p="http://schemas.openxmlformats.org/presentationml/2006/main">
  <p:tag name="TIMING" val="|20.7|1.4|2.9|4.9|20|12.6|49.4|1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657</TotalTime>
  <Words>2060</Words>
  <Application>Microsoft Office PowerPoint</Application>
  <PresentationFormat>On-screen Show (4:3)</PresentationFormat>
  <Paragraphs>142</Paragraphs>
  <Slides>15</Slides>
  <Notes>15</Notes>
  <HiddenSlides>0</HiddenSlides>
  <MMClips>15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Techniques to Outlining</vt:lpstr>
      <vt:lpstr>Outline</vt:lpstr>
      <vt:lpstr>Slide 3</vt:lpstr>
      <vt:lpstr>Slide 4</vt:lpstr>
      <vt:lpstr>Slide 5</vt:lpstr>
      <vt:lpstr>Slide 6</vt:lpstr>
      <vt:lpstr>Slide 7</vt:lpstr>
      <vt:lpstr>Slide 8</vt:lpstr>
      <vt:lpstr>Slide 9</vt:lpstr>
      <vt:lpstr>Slide 10</vt:lpstr>
      <vt:lpstr>Slide 11</vt:lpstr>
      <vt:lpstr>Slide 12</vt:lpstr>
      <vt:lpstr>Slide 13</vt:lpstr>
      <vt:lpstr>Outline</vt:lpstr>
      <vt:lpstr>Slide 15</vt:lpstr>
    </vt:vector>
  </TitlesOfParts>
  <Company>USAWC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LTC(P) Macmillan</dc:creator>
  <cp:lastModifiedBy>LTC(P) Macmillan</cp:lastModifiedBy>
  <cp:revision>67</cp:revision>
  <dcterms:created xsi:type="dcterms:W3CDTF">2010-11-24T19:10:23Z</dcterms:created>
  <dcterms:modified xsi:type="dcterms:W3CDTF">2010-12-30T13:10:58Z</dcterms:modified>
</cp:coreProperties>
</file>